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20" r:id="rId2"/>
    <p:sldId id="257" r:id="rId3"/>
    <p:sldId id="321" r:id="rId4"/>
    <p:sldId id="259" r:id="rId5"/>
    <p:sldId id="1025" r:id="rId6"/>
    <p:sldId id="1048" r:id="rId7"/>
    <p:sldId id="1049" r:id="rId8"/>
    <p:sldId id="1050" r:id="rId9"/>
    <p:sldId id="1051" r:id="rId10"/>
    <p:sldId id="1053" r:id="rId11"/>
    <p:sldId id="289" r:id="rId12"/>
    <p:sldId id="1055" r:id="rId13"/>
    <p:sldId id="1054" r:id="rId14"/>
    <p:sldId id="1056" r:id="rId15"/>
    <p:sldId id="1057" r:id="rId16"/>
    <p:sldId id="1058" r:id="rId17"/>
    <p:sldId id="1059" r:id="rId18"/>
    <p:sldId id="1060" r:id="rId19"/>
    <p:sldId id="290" r:id="rId20"/>
    <p:sldId id="1061" r:id="rId21"/>
    <p:sldId id="1062" r:id="rId22"/>
    <p:sldId id="1063" r:id="rId23"/>
    <p:sldId id="1066" r:id="rId24"/>
    <p:sldId id="1067" r:id="rId25"/>
    <p:sldId id="1064" r:id="rId26"/>
    <p:sldId id="1068" r:id="rId27"/>
    <p:sldId id="1065" r:id="rId28"/>
    <p:sldId id="1069" r:id="rId29"/>
    <p:sldId id="291" r:id="rId30"/>
    <p:sldId id="1070" r:id="rId31"/>
    <p:sldId id="1071" r:id="rId32"/>
    <p:sldId id="1072" r:id="rId33"/>
    <p:sldId id="1073" r:id="rId34"/>
    <p:sldId id="1047" r:id="rId35"/>
    <p:sldId id="1074" r:id="rId36"/>
    <p:sldId id="308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orient="horz" pos="2183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遄" initials="刘" lastIdx="1" clrIdx="0">
    <p:extLst>
      <p:ext uri="{19B8F6BF-5375-455C-9EA6-DF929625EA0E}">
        <p15:presenceInfo xmlns:p15="http://schemas.microsoft.com/office/powerpoint/2012/main" userId="4bc785c90a62af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BD5E8"/>
    <a:srgbClr val="E7EBF4"/>
    <a:srgbClr val="709AC2"/>
    <a:srgbClr val="00B0F0"/>
    <a:srgbClr val="D0E9F2"/>
    <a:srgbClr val="3A7514"/>
    <a:srgbClr val="001E77"/>
    <a:srgbClr val="D8F0FF"/>
    <a:srgbClr val="F5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4" autoAdjust="0"/>
    <p:restoredTop sz="94414" autoAdjust="0"/>
  </p:normalViewPr>
  <p:slideViewPr>
    <p:cSldViewPr snapToGrid="0">
      <p:cViewPr varScale="1">
        <p:scale>
          <a:sx n="77" d="100"/>
          <a:sy n="77" d="100"/>
        </p:scale>
        <p:origin x="1027" y="58"/>
      </p:cViewPr>
      <p:guideLst>
        <p:guide pos="438"/>
        <p:guide orient="horz" pos="323"/>
        <p:guide orient="horz" pos="4020"/>
        <p:guide orient="horz" pos="2183"/>
        <p:guide pos="7242"/>
        <p:guide pos="384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9C6B-68F6-4F8F-9BF0-69E32918309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63091-C114-4F9A-BB77-18C7C23C5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58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453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99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50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774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3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5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8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8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07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0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6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3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3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A2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C0072-DF53-4E6F-995A-C346827FC413}" type="datetimeFigureOut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7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771650" y="5378570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存储结构与管理硬盘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71650" y="6017309"/>
            <a:ext cx="864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任课教师：刘遄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www.LinuxProbe.com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290762" y="6021105"/>
            <a:ext cx="761047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4A34DB0F-0A03-4192-8AE2-A92118A6F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423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D7B5FB-F0D7-42AB-BEE2-87F3142B56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4" r="21654"/>
          <a:stretch/>
        </p:blipFill>
        <p:spPr>
          <a:xfrm>
            <a:off x="5162184" y="3304909"/>
            <a:ext cx="1867632" cy="18530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813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绑定两块网卡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: Rounded Corners 55">
            <a:extLst>
              <a:ext uri="{FF2B5EF4-FFF2-40B4-BE49-F238E27FC236}">
                <a16:creationId xmlns:a16="http://schemas.microsoft.com/office/drawing/2014/main" id="{DE14834E-CB40-4F49-B997-6569C378A45E}"/>
              </a:ext>
            </a:extLst>
          </p:cNvPr>
          <p:cNvSpPr/>
          <p:nvPr/>
        </p:nvSpPr>
        <p:spPr>
          <a:xfrm>
            <a:off x="4411267" y="1656214"/>
            <a:ext cx="3186669" cy="754934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57">
            <a:extLst>
              <a:ext uri="{FF2B5EF4-FFF2-40B4-BE49-F238E27FC236}">
                <a16:creationId xmlns:a16="http://schemas.microsoft.com/office/drawing/2014/main" id="{5342C055-7C66-4E5A-9C28-ACBDB17CF044}"/>
              </a:ext>
            </a:extLst>
          </p:cNvPr>
          <p:cNvSpPr txBox="1"/>
          <p:nvPr/>
        </p:nvSpPr>
        <p:spPr>
          <a:xfrm>
            <a:off x="4828637" y="1849015"/>
            <a:ext cx="293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创建出一个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bond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网卡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D00EC04-0D1B-480B-8B3F-0823929D2255}"/>
              </a:ext>
            </a:extLst>
          </p:cNvPr>
          <p:cNvSpPr/>
          <p:nvPr/>
        </p:nvSpPr>
        <p:spPr>
          <a:xfrm>
            <a:off x="4088408" y="1731074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C8F106C-115D-4FC3-ADFC-F36E9071F821}"/>
              </a:ext>
            </a:extLst>
          </p:cNvPr>
          <p:cNvSpPr/>
          <p:nvPr/>
        </p:nvSpPr>
        <p:spPr>
          <a:xfrm>
            <a:off x="4155083" y="1797749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113F0F6-2FD5-43B5-8F5A-08DAD4076758}"/>
              </a:ext>
            </a:extLst>
          </p:cNvPr>
          <p:cNvSpPr/>
          <p:nvPr/>
        </p:nvSpPr>
        <p:spPr>
          <a:xfrm>
            <a:off x="569674" y="2033849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A5415AC-D113-4273-9EFD-C82FCDDC41D3}"/>
              </a:ext>
            </a:extLst>
          </p:cNvPr>
          <p:cNvSpPr/>
          <p:nvPr/>
        </p:nvSpPr>
        <p:spPr>
          <a:xfrm>
            <a:off x="879314" y="2221686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B777D37-89A2-488D-B264-B7389B017518}"/>
              </a:ext>
            </a:extLst>
          </p:cNvPr>
          <p:cNvSpPr/>
          <p:nvPr/>
        </p:nvSpPr>
        <p:spPr>
          <a:xfrm>
            <a:off x="626395" y="2591337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F183EF5-5C46-4145-80B3-CF40B89B1CE1}"/>
              </a:ext>
            </a:extLst>
          </p:cNvPr>
          <p:cNvSpPr txBox="1"/>
          <p:nvPr/>
        </p:nvSpPr>
        <p:spPr>
          <a:xfrm>
            <a:off x="948404" y="2951946"/>
            <a:ext cx="1818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Bond</a:t>
            </a: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网卡</a:t>
            </a:r>
          </a:p>
        </p:txBody>
      </p:sp>
      <p:sp>
        <p:nvSpPr>
          <p:cNvPr id="29" name="Rectangle: Rounded Corners 55">
            <a:extLst>
              <a:ext uri="{FF2B5EF4-FFF2-40B4-BE49-F238E27FC236}">
                <a16:creationId xmlns:a16="http://schemas.microsoft.com/office/drawing/2014/main" id="{077CD8FC-5327-43D9-8F57-8F6640F54D74}"/>
              </a:ext>
            </a:extLst>
          </p:cNvPr>
          <p:cNvSpPr/>
          <p:nvPr/>
        </p:nvSpPr>
        <p:spPr>
          <a:xfrm>
            <a:off x="4430848" y="3523523"/>
            <a:ext cx="3186669" cy="748669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57">
            <a:extLst>
              <a:ext uri="{FF2B5EF4-FFF2-40B4-BE49-F238E27FC236}">
                <a16:creationId xmlns:a16="http://schemas.microsoft.com/office/drawing/2014/main" id="{B26B6376-6BBB-41CD-BF2D-8FF606CDD5A7}"/>
              </a:ext>
            </a:extLst>
          </p:cNvPr>
          <p:cNvSpPr txBox="1"/>
          <p:nvPr/>
        </p:nvSpPr>
        <p:spPr>
          <a:xfrm>
            <a:off x="4848217" y="3577548"/>
            <a:ext cx="295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bond0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设备的网络信息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0B34B22-2A36-4F65-8ABA-476E921B8375}"/>
              </a:ext>
            </a:extLst>
          </p:cNvPr>
          <p:cNvSpPr/>
          <p:nvPr/>
        </p:nvSpPr>
        <p:spPr>
          <a:xfrm>
            <a:off x="4088408" y="3579437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A88B13D-5D1D-4F00-B5A7-9EF8EB9E9F35}"/>
              </a:ext>
            </a:extLst>
          </p:cNvPr>
          <p:cNvSpPr/>
          <p:nvPr/>
        </p:nvSpPr>
        <p:spPr>
          <a:xfrm>
            <a:off x="4155083" y="3646112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29345F7-0B44-4BAF-9404-1A7C5EDA5669}"/>
              </a:ext>
            </a:extLst>
          </p:cNvPr>
          <p:cNvCxnSpPr>
            <a:cxnSpLocks/>
            <a:stCxn id="26" idx="6"/>
            <a:endCxn id="23" idx="2"/>
          </p:cNvCxnSpPr>
          <p:nvPr/>
        </p:nvCxnSpPr>
        <p:spPr>
          <a:xfrm flipV="1">
            <a:off x="3213954" y="2053933"/>
            <a:ext cx="874454" cy="1335073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6F7BFF5-908D-4032-BAAA-E0585BEB53AE}"/>
              </a:ext>
            </a:extLst>
          </p:cNvPr>
          <p:cNvCxnSpPr>
            <a:cxnSpLocks/>
            <a:stCxn id="26" idx="6"/>
            <a:endCxn id="53" idx="2"/>
          </p:cNvCxnSpPr>
          <p:nvPr/>
        </p:nvCxnSpPr>
        <p:spPr>
          <a:xfrm flipV="1">
            <a:off x="3213954" y="2978509"/>
            <a:ext cx="941129" cy="410497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1CBB506-FFCE-4155-B5B0-E513AB4E7A9C}"/>
              </a:ext>
            </a:extLst>
          </p:cNvPr>
          <p:cNvCxnSpPr>
            <a:cxnSpLocks/>
            <a:stCxn id="26" idx="6"/>
            <a:endCxn id="35" idx="2"/>
          </p:cNvCxnSpPr>
          <p:nvPr/>
        </p:nvCxnSpPr>
        <p:spPr>
          <a:xfrm>
            <a:off x="3213954" y="3389006"/>
            <a:ext cx="874454" cy="513290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4088AD6-D79B-45AD-96C7-AEE29AA15213}"/>
              </a:ext>
            </a:extLst>
          </p:cNvPr>
          <p:cNvCxnSpPr>
            <a:cxnSpLocks/>
            <a:stCxn id="26" idx="6"/>
            <a:endCxn id="45" idx="2"/>
          </p:cNvCxnSpPr>
          <p:nvPr/>
        </p:nvCxnSpPr>
        <p:spPr>
          <a:xfrm>
            <a:off x="3213954" y="3389006"/>
            <a:ext cx="941129" cy="1495367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5">
            <a:extLst>
              <a:ext uri="{FF2B5EF4-FFF2-40B4-BE49-F238E27FC236}">
                <a16:creationId xmlns:a16="http://schemas.microsoft.com/office/drawing/2014/main" id="{AF658D35-E5A7-45D0-9184-6E869E8E29C5}"/>
              </a:ext>
            </a:extLst>
          </p:cNvPr>
          <p:cNvSpPr/>
          <p:nvPr/>
        </p:nvSpPr>
        <p:spPr>
          <a:xfrm>
            <a:off x="4430848" y="4497201"/>
            <a:ext cx="3186669" cy="748668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7">
            <a:extLst>
              <a:ext uri="{FF2B5EF4-FFF2-40B4-BE49-F238E27FC236}">
                <a16:creationId xmlns:a16="http://schemas.microsoft.com/office/drawing/2014/main" id="{9539D3CD-BE0D-457D-AD57-12BE5EB60349}"/>
              </a:ext>
            </a:extLst>
          </p:cNvPr>
          <p:cNvSpPr txBox="1"/>
          <p:nvPr/>
        </p:nvSpPr>
        <p:spPr>
          <a:xfrm>
            <a:off x="4848216" y="4686869"/>
            <a:ext cx="291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启动它！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51BB125-F5D1-4E47-A3BD-80DAE1BFF425}"/>
              </a:ext>
            </a:extLst>
          </p:cNvPr>
          <p:cNvSpPr/>
          <p:nvPr/>
        </p:nvSpPr>
        <p:spPr>
          <a:xfrm>
            <a:off x="4088408" y="4561514"/>
            <a:ext cx="645718" cy="645718"/>
          </a:xfrm>
          <a:prstGeom prst="ellipse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BBE4803-6C4B-48DB-BEF5-3FF3C865F361}"/>
              </a:ext>
            </a:extLst>
          </p:cNvPr>
          <p:cNvSpPr/>
          <p:nvPr/>
        </p:nvSpPr>
        <p:spPr>
          <a:xfrm>
            <a:off x="4155083" y="4628189"/>
            <a:ext cx="512368" cy="512368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Rectangle: Rounded Corners 45">
            <a:extLst>
              <a:ext uri="{FF2B5EF4-FFF2-40B4-BE49-F238E27FC236}">
                <a16:creationId xmlns:a16="http://schemas.microsoft.com/office/drawing/2014/main" id="{0DD1D8C7-CD1B-4647-9E8A-869E558C726A}"/>
              </a:ext>
            </a:extLst>
          </p:cNvPr>
          <p:cNvSpPr/>
          <p:nvPr/>
        </p:nvSpPr>
        <p:spPr>
          <a:xfrm>
            <a:off x="4430848" y="2591337"/>
            <a:ext cx="3186669" cy="748668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BF9BA6E9-0D3C-4D47-B9F3-13273FEB8D9F}"/>
              </a:ext>
            </a:extLst>
          </p:cNvPr>
          <p:cNvSpPr txBox="1"/>
          <p:nvPr/>
        </p:nvSpPr>
        <p:spPr>
          <a:xfrm>
            <a:off x="4848216" y="2657895"/>
            <a:ext cx="291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bond0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设备添加从属网卡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B4C4FB4-8A50-4FFA-A0B6-E9339CBE530D}"/>
              </a:ext>
            </a:extLst>
          </p:cNvPr>
          <p:cNvSpPr/>
          <p:nvPr/>
        </p:nvSpPr>
        <p:spPr>
          <a:xfrm>
            <a:off x="4088408" y="2655650"/>
            <a:ext cx="645718" cy="645718"/>
          </a:xfrm>
          <a:prstGeom prst="ellipse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BD567B6-26C9-49C0-BAFD-CDF264FEA972}"/>
              </a:ext>
            </a:extLst>
          </p:cNvPr>
          <p:cNvSpPr/>
          <p:nvPr/>
        </p:nvSpPr>
        <p:spPr>
          <a:xfrm>
            <a:off x="4155083" y="2722325"/>
            <a:ext cx="512368" cy="512368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0A8620-D794-4CD0-A273-B37268563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88" y="1656214"/>
            <a:ext cx="2952213" cy="303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601A0E1A-E465-404E-B7C5-5F7516C5FF69}"/>
              </a:ext>
            </a:extLst>
          </p:cNvPr>
          <p:cNvSpPr txBox="1"/>
          <p:nvPr/>
        </p:nvSpPr>
        <p:spPr>
          <a:xfrm>
            <a:off x="8277768" y="4832454"/>
            <a:ext cx="265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随机移除任意一块网卡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8536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远程控制服务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5400000" flipV="1">
            <a:off x="6181948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9C94EE-C5CA-4EB8-9D3E-C8A7C8CB725B}"/>
              </a:ext>
            </a:extLst>
          </p:cNvPr>
          <p:cNvSpPr txBox="1"/>
          <p:nvPr/>
        </p:nvSpPr>
        <p:spPr>
          <a:xfrm>
            <a:off x="2240797" y="5581590"/>
            <a:ext cx="771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Remote Control Service</a:t>
            </a:r>
          </a:p>
        </p:txBody>
      </p:sp>
    </p:spTree>
    <p:extLst>
      <p:ext uri="{BB962C8B-B14F-4D97-AF65-F5344CB8AC3E}">
        <p14:creationId xmlns:p14="http://schemas.microsoft.com/office/powerpoint/2010/main" val="10720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sshd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Rectangle: Rounded Corners 55">
            <a:extLst>
              <a:ext uri="{FF2B5EF4-FFF2-40B4-BE49-F238E27FC236}">
                <a16:creationId xmlns:a16="http://schemas.microsoft.com/office/drawing/2014/main" id="{3B93158C-9B67-4B3A-9A09-48B34A601D41}"/>
              </a:ext>
            </a:extLst>
          </p:cNvPr>
          <p:cNvSpPr/>
          <p:nvPr/>
        </p:nvSpPr>
        <p:spPr>
          <a:xfrm>
            <a:off x="7938748" y="2397365"/>
            <a:ext cx="3186669" cy="756437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57">
            <a:extLst>
              <a:ext uri="{FF2B5EF4-FFF2-40B4-BE49-F238E27FC236}">
                <a16:creationId xmlns:a16="http://schemas.microsoft.com/office/drawing/2014/main" id="{2932A757-1C84-4854-BF79-A2A77E1F5DED}"/>
              </a:ext>
            </a:extLst>
          </p:cNvPr>
          <p:cNvSpPr txBox="1"/>
          <p:nvPr/>
        </p:nvSpPr>
        <p:spPr>
          <a:xfrm>
            <a:off x="8336535" y="2467807"/>
            <a:ext cx="3278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基于密码的验证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用账户和密码来验证登录；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8E7F292E-B824-4F2C-B81F-C87595B22709}"/>
              </a:ext>
            </a:extLst>
          </p:cNvPr>
          <p:cNvSpPr/>
          <p:nvPr/>
        </p:nvSpPr>
        <p:spPr>
          <a:xfrm>
            <a:off x="7596307" y="2452725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8A29DE7E-94E1-4591-92FE-4ACAC4EFA487}"/>
              </a:ext>
            </a:extLst>
          </p:cNvPr>
          <p:cNvSpPr/>
          <p:nvPr/>
        </p:nvSpPr>
        <p:spPr>
          <a:xfrm>
            <a:off x="7662982" y="2519400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E85E1C1A-14A9-4BDF-8D4B-6E64D07EA02A}"/>
              </a:ext>
            </a:extLst>
          </p:cNvPr>
          <p:cNvSpPr/>
          <p:nvPr/>
        </p:nvSpPr>
        <p:spPr>
          <a:xfrm>
            <a:off x="4522523" y="2180169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497F4A7B-D781-4440-8390-7E298C722F76}"/>
              </a:ext>
            </a:extLst>
          </p:cNvPr>
          <p:cNvSpPr/>
          <p:nvPr/>
        </p:nvSpPr>
        <p:spPr>
          <a:xfrm>
            <a:off x="4832163" y="2368006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F061B1C-2838-4B56-8B89-B21C8F0A50F3}"/>
              </a:ext>
            </a:extLst>
          </p:cNvPr>
          <p:cNvSpPr/>
          <p:nvPr/>
        </p:nvSpPr>
        <p:spPr>
          <a:xfrm>
            <a:off x="4579244" y="2737657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22EBC63-E1AB-4417-9F87-4B56862B28A5}"/>
              </a:ext>
            </a:extLst>
          </p:cNvPr>
          <p:cNvSpPr txBox="1"/>
          <p:nvPr/>
        </p:nvSpPr>
        <p:spPr>
          <a:xfrm>
            <a:off x="4901253" y="3177567"/>
            <a:ext cx="1818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安全验证方法</a:t>
            </a:r>
          </a:p>
        </p:txBody>
      </p:sp>
      <p:sp>
        <p:nvSpPr>
          <p:cNvPr id="57" name="Rectangle: Rounded Corners 55">
            <a:extLst>
              <a:ext uri="{FF2B5EF4-FFF2-40B4-BE49-F238E27FC236}">
                <a16:creationId xmlns:a16="http://schemas.microsoft.com/office/drawing/2014/main" id="{F73D45DD-2F2F-484E-9F63-C61905927BA0}"/>
              </a:ext>
            </a:extLst>
          </p:cNvPr>
          <p:cNvSpPr/>
          <p:nvPr/>
        </p:nvSpPr>
        <p:spPr>
          <a:xfrm>
            <a:off x="7938747" y="3564685"/>
            <a:ext cx="3186669" cy="1534088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11999D-49CF-4A85-98D1-6B545FF9E806}"/>
              </a:ext>
            </a:extLst>
          </p:cNvPr>
          <p:cNvSpPr txBox="1"/>
          <p:nvPr/>
        </p:nvSpPr>
        <p:spPr>
          <a:xfrm>
            <a:off x="8356116" y="3654621"/>
            <a:ext cx="3005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基于密钥的验证</a:t>
            </a:r>
            <a:endParaRPr lang="en-US" altLang="zh-CN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需要在本地生成密钥对，然后把密钥对中的公钥上传至服务器，并与服务器中的公钥进行比较；该方式相较来说更安全。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61CA9078-A797-4675-BADD-28AE5A79DDBC}"/>
              </a:ext>
            </a:extLst>
          </p:cNvPr>
          <p:cNvSpPr/>
          <p:nvPr/>
        </p:nvSpPr>
        <p:spPr>
          <a:xfrm>
            <a:off x="7596307" y="3977804"/>
            <a:ext cx="645718" cy="645718"/>
          </a:xfrm>
          <a:prstGeom prst="ellipse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BAB0ED7-6DD5-44E0-8D6A-4BEB9D2A3885}"/>
              </a:ext>
            </a:extLst>
          </p:cNvPr>
          <p:cNvSpPr/>
          <p:nvPr/>
        </p:nvSpPr>
        <p:spPr>
          <a:xfrm>
            <a:off x="7662982" y="4044479"/>
            <a:ext cx="512368" cy="512368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CAC14C9-3ACF-4619-BB0C-BC4E42415347}"/>
              </a:ext>
            </a:extLst>
          </p:cNvPr>
          <p:cNvCxnSpPr>
            <a:cxnSpLocks/>
            <a:stCxn id="54" idx="6"/>
            <a:endCxn id="47" idx="2"/>
          </p:cNvCxnSpPr>
          <p:nvPr/>
        </p:nvCxnSpPr>
        <p:spPr>
          <a:xfrm flipV="1">
            <a:off x="7166803" y="2775584"/>
            <a:ext cx="429504" cy="759742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3F660CF1-23D3-439B-847B-2E9ED207C931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>
          <a:xfrm>
            <a:off x="7166803" y="3535326"/>
            <a:ext cx="429504" cy="765337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9D763F-C254-45C5-8235-06CD23551174}"/>
              </a:ext>
            </a:extLst>
          </p:cNvPr>
          <p:cNvGrpSpPr/>
          <p:nvPr/>
        </p:nvGrpSpPr>
        <p:grpSpPr>
          <a:xfrm>
            <a:off x="484038" y="1709285"/>
            <a:ext cx="3842289" cy="1295355"/>
            <a:chOff x="484038" y="1388838"/>
            <a:chExt cx="3842289" cy="1295355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6F4401B-25EA-4D09-8B1A-10E2183328BD}"/>
                </a:ext>
              </a:extLst>
            </p:cNvPr>
            <p:cNvGrpSpPr/>
            <p:nvPr/>
          </p:nvGrpSpPr>
          <p:grpSpPr>
            <a:xfrm>
              <a:off x="484038" y="1469840"/>
              <a:ext cx="603250" cy="699770"/>
              <a:chOff x="623443" y="1726565"/>
              <a:chExt cx="603250" cy="699770"/>
            </a:xfrm>
          </p:grpSpPr>
          <p:sp>
            <p:nvSpPr>
              <p:cNvPr id="67" name="六边形 66">
                <a:extLst>
                  <a:ext uri="{FF2B5EF4-FFF2-40B4-BE49-F238E27FC236}">
                    <a16:creationId xmlns:a16="http://schemas.microsoft.com/office/drawing/2014/main" id="{3422D30F-DB4D-4760-967D-84420D1B9249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FA67F881-91BC-4DD5-9E73-09F25B29F6BA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755283CC-7FDF-49DC-9DA0-280F8E9989EE}"/>
                </a:ext>
              </a:extLst>
            </p:cNvPr>
            <p:cNvSpPr txBox="1"/>
            <p:nvPr/>
          </p:nvSpPr>
          <p:spPr>
            <a:xfrm>
              <a:off x="1179142" y="1388838"/>
              <a:ext cx="3147185" cy="1295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SSH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Secure Shell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）是一种能够以安全的方式提供远程登录的协议，也是目前远程管理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系统的首选方式。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808CE2-7E47-4AFF-A50F-4352000BE4D4}"/>
              </a:ext>
            </a:extLst>
          </p:cNvPr>
          <p:cNvGrpSpPr/>
          <p:nvPr/>
        </p:nvGrpSpPr>
        <p:grpSpPr>
          <a:xfrm>
            <a:off x="484038" y="3512950"/>
            <a:ext cx="3842289" cy="987578"/>
            <a:chOff x="484038" y="2884727"/>
            <a:chExt cx="3842289" cy="987578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D0FE71C-3AC7-48E8-ABFB-60E85C29AEB2}"/>
                </a:ext>
              </a:extLst>
            </p:cNvPr>
            <p:cNvGrpSpPr/>
            <p:nvPr/>
          </p:nvGrpSpPr>
          <p:grpSpPr>
            <a:xfrm>
              <a:off x="484038" y="2965729"/>
              <a:ext cx="603250" cy="699770"/>
              <a:chOff x="623443" y="1726565"/>
              <a:chExt cx="603250" cy="699770"/>
            </a:xfrm>
          </p:grpSpPr>
          <p:sp>
            <p:nvSpPr>
              <p:cNvPr id="72" name="六边形 71">
                <a:extLst>
                  <a:ext uri="{FF2B5EF4-FFF2-40B4-BE49-F238E27FC236}">
                    <a16:creationId xmlns:a16="http://schemas.microsoft.com/office/drawing/2014/main" id="{0E586B8E-C89C-4DDA-AF1A-16E4C97BEE8D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CA1EFA5-9051-41EE-8ED3-9FFECE3572AD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83DE468F-E515-45AD-9D21-728615A36BA5}"/>
                </a:ext>
              </a:extLst>
            </p:cNvPr>
            <p:cNvSpPr txBox="1"/>
            <p:nvPr/>
          </p:nvSpPr>
          <p:spPr>
            <a:xfrm>
              <a:off x="1179142" y="2884727"/>
              <a:ext cx="3147185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想要使用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SSH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协议来远程管理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系统，则需要配置部署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sshd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F3B6C38-06C6-4586-8632-2E5433F7B65E}"/>
              </a:ext>
            </a:extLst>
          </p:cNvPr>
          <p:cNvGrpSpPr/>
          <p:nvPr/>
        </p:nvGrpSpPr>
        <p:grpSpPr>
          <a:xfrm>
            <a:off x="484037" y="5008838"/>
            <a:ext cx="3842289" cy="780772"/>
            <a:chOff x="484037" y="4688391"/>
            <a:chExt cx="3842289" cy="780772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EFFE398E-1AB8-438A-BA72-A1EB88DF0E95}"/>
                </a:ext>
              </a:extLst>
            </p:cNvPr>
            <p:cNvGrpSpPr/>
            <p:nvPr/>
          </p:nvGrpSpPr>
          <p:grpSpPr>
            <a:xfrm>
              <a:off x="484037" y="4769393"/>
              <a:ext cx="603250" cy="699770"/>
              <a:chOff x="623443" y="1726565"/>
              <a:chExt cx="603250" cy="699770"/>
            </a:xfrm>
          </p:grpSpPr>
          <p:sp>
            <p:nvSpPr>
              <p:cNvPr id="77" name="六边形 76">
                <a:extLst>
                  <a:ext uri="{FF2B5EF4-FFF2-40B4-BE49-F238E27FC236}">
                    <a16:creationId xmlns:a16="http://schemas.microsoft.com/office/drawing/2014/main" id="{BC85D94E-4B3F-4A7F-99AF-66233652A891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9BFD811C-17F7-4BAF-9366-EBE0B3660565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7D421714-9D20-475B-9C32-3CE826D3364E}"/>
                </a:ext>
              </a:extLst>
            </p:cNvPr>
            <p:cNvSpPr txBox="1"/>
            <p:nvPr/>
          </p:nvSpPr>
          <p:spPr>
            <a:xfrm>
              <a:off x="1179140" y="4688391"/>
              <a:ext cx="3147186" cy="679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sshd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是基于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SSH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协议开发的一款远程管理服务程序。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729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9" grpId="0" animBg="1"/>
      <p:bldP spid="54" grpId="0" animBg="1"/>
      <p:bldP spid="55" grpId="0" animBg="1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sshd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服务配置文件中包含的参数以及作用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096" name="表格 4095">
            <a:extLst>
              <a:ext uri="{FF2B5EF4-FFF2-40B4-BE49-F238E27FC236}">
                <a16:creationId xmlns:a16="http://schemas.microsoft.com/office/drawing/2014/main" id="{FF8FBEEC-5B64-417F-8229-8432EA60F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557020"/>
              </p:ext>
            </p:extLst>
          </p:nvPr>
        </p:nvGraphicFramePr>
        <p:xfrm>
          <a:off x="2058518" y="1391478"/>
          <a:ext cx="8074964" cy="44328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2573">
                  <a:extLst>
                    <a:ext uri="{9D8B030D-6E8A-4147-A177-3AD203B41FA5}">
                      <a16:colId xmlns:a16="http://schemas.microsoft.com/office/drawing/2014/main" val="2588868367"/>
                    </a:ext>
                  </a:extLst>
                </a:gridCol>
                <a:gridCol w="4092391">
                  <a:extLst>
                    <a:ext uri="{9D8B030D-6E8A-4147-A177-3AD203B41FA5}">
                      <a16:colId xmlns:a16="http://schemas.microsoft.com/office/drawing/2014/main" val="3211307724"/>
                    </a:ext>
                  </a:extLst>
                </a:gridCol>
              </a:tblGrid>
              <a:tr h="485550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4233778025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Port 22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默认的</a:t>
                      </a: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sshd</a:t>
                      </a: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服务端口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587383396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ListenAddress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0.0.0.0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设定</a:t>
                      </a: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sshd</a:t>
                      </a: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服务器监听的</a:t>
                      </a: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164184759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Protocol 2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</a:t>
                      </a: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协议的版本号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970967273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HostKey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ssh_host_key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协议版本为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时，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DES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私钥存放的位置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355125696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HostKey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ssh_host_rsa_key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协议版本为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时，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RSA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私钥存放的位置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508030680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HostKey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ssh_host_dsa_key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协议版本为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时，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DSA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私钥存放的位置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125264393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PermitRootLogin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yes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设定是否允许</a:t>
                      </a: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管理员直接登录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920045279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StrictModes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yes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当远程用户的私钥改变时直接拒绝连接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939264433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MaxAuthTries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6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最大密码尝试次数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870012128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MaxSessions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10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最大终端数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772337186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PasswordAuthentication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yes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是否允许密码验证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382188042"/>
                  </a:ext>
                </a:extLst>
              </a:tr>
              <a:tr h="328942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PermitEmptyPasswords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no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是否允许空密码登录（很不安全）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808355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626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sshd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服务实验机器简介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8BF032E-7A6D-42F4-9B26-0DA082B7D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16219"/>
              </p:ext>
            </p:extLst>
          </p:nvPr>
        </p:nvGraphicFramePr>
        <p:xfrm>
          <a:off x="2043610" y="2365513"/>
          <a:ext cx="8104781" cy="1953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1585">
                  <a:extLst>
                    <a:ext uri="{9D8B030D-6E8A-4147-A177-3AD203B41FA5}">
                      <a16:colId xmlns:a16="http://schemas.microsoft.com/office/drawing/2014/main" val="3744493292"/>
                    </a:ext>
                  </a:extLst>
                </a:gridCol>
                <a:gridCol w="2697271">
                  <a:extLst>
                    <a:ext uri="{9D8B030D-6E8A-4147-A177-3AD203B41FA5}">
                      <a16:colId xmlns:a16="http://schemas.microsoft.com/office/drawing/2014/main" val="2163369227"/>
                    </a:ext>
                  </a:extLst>
                </a:gridCol>
                <a:gridCol w="2685925">
                  <a:extLst>
                    <a:ext uri="{9D8B030D-6E8A-4147-A177-3AD203B41FA5}">
                      <a16:colId xmlns:a16="http://schemas.microsoft.com/office/drawing/2014/main" val="2925623263"/>
                    </a:ext>
                  </a:extLst>
                </a:gridCol>
              </a:tblGrid>
              <a:tr h="824948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主机地址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操作系统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361417374"/>
                  </a:ext>
                </a:extLst>
              </a:tr>
              <a:tr h="564145"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192.168.10.10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Linux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610961231"/>
                  </a:ext>
                </a:extLst>
              </a:tr>
              <a:tr h="564145"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192.168.10.20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Linux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客户端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81228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626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远程连接步骤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44BCD27-C684-4F80-B13D-5228B55D1D20}"/>
              </a:ext>
            </a:extLst>
          </p:cNvPr>
          <p:cNvSpPr/>
          <p:nvPr/>
        </p:nvSpPr>
        <p:spPr>
          <a:xfrm>
            <a:off x="4946297" y="4534708"/>
            <a:ext cx="2348699" cy="772214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输入远程登录的账号密码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6E60EF0-51FA-44DD-9ECD-0A253183DEAF}"/>
              </a:ext>
            </a:extLst>
          </p:cNvPr>
          <p:cNvSpPr/>
          <p:nvPr/>
        </p:nvSpPr>
        <p:spPr>
          <a:xfrm>
            <a:off x="8678662" y="4534707"/>
            <a:ext cx="2650431" cy="7722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远程登录成功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A9FBC7EC-C7F7-472C-A4FC-B17270EAFB82}"/>
              </a:ext>
            </a:extLst>
          </p:cNvPr>
          <p:cNvSpPr/>
          <p:nvPr/>
        </p:nvSpPr>
        <p:spPr>
          <a:xfrm>
            <a:off x="3755794" y="4774355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A4BA6C4F-216C-41F2-A711-2E6DC565B6B7}"/>
              </a:ext>
            </a:extLst>
          </p:cNvPr>
          <p:cNvSpPr/>
          <p:nvPr/>
        </p:nvSpPr>
        <p:spPr>
          <a:xfrm>
            <a:off x="7565189" y="4774354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98CEB37-3871-47B0-8184-07D7D7671FF2}"/>
              </a:ext>
            </a:extLst>
          </p:cNvPr>
          <p:cNvSpPr/>
          <p:nvPr/>
        </p:nvSpPr>
        <p:spPr>
          <a:xfrm>
            <a:off x="1059873" y="4534707"/>
            <a:ext cx="2348699" cy="772215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输入远程登录的账号名称</a:t>
            </a:r>
          </a:p>
        </p:txBody>
      </p:sp>
      <p:pic>
        <p:nvPicPr>
          <p:cNvPr id="10242" name="图片 267" descr="说明: 第9章 使用ssh服务管理远程主机第9章 使用ssh服务管理远程主机">
            <a:extLst>
              <a:ext uri="{FF2B5EF4-FFF2-40B4-BE49-F238E27FC236}">
                <a16:creationId xmlns:a16="http://schemas.microsoft.com/office/drawing/2014/main" id="{0464784F-C1E1-46E4-B9D7-6C640E04B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2" y="1562652"/>
            <a:ext cx="3771900" cy="278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268" descr="说明: 第9章 使用ssh服务管理远程主机第9章 使用ssh服务管理远程主机">
            <a:extLst>
              <a:ext uri="{FF2B5EF4-FFF2-40B4-BE49-F238E27FC236}">
                <a16:creationId xmlns:a16="http://schemas.microsoft.com/office/drawing/2014/main" id="{D8DF43AE-1894-4051-A4F8-1828250BA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328" y="1562652"/>
            <a:ext cx="3796637" cy="278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813CA13-0CAB-47CF-91EB-BC02A288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120" y="1562651"/>
            <a:ext cx="3765515" cy="278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202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安全密钥验证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A173AAA-1FE0-458C-8083-C894CE10EE25}"/>
              </a:ext>
            </a:extLst>
          </p:cNvPr>
          <p:cNvCxnSpPr>
            <a:cxnSpLocks/>
          </p:cNvCxnSpPr>
          <p:nvPr/>
        </p:nvCxnSpPr>
        <p:spPr>
          <a:xfrm>
            <a:off x="1979931" y="2043882"/>
            <a:ext cx="276306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35830FC-391D-4EF5-A87C-E30A23FD0B92}"/>
              </a:ext>
            </a:extLst>
          </p:cNvPr>
          <p:cNvSpPr txBox="1"/>
          <p:nvPr/>
        </p:nvSpPr>
        <p:spPr>
          <a:xfrm>
            <a:off x="1901992" y="1487079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AFA20C-6CB7-4864-A68C-98E3BC514340}"/>
              </a:ext>
            </a:extLst>
          </p:cNvPr>
          <p:cNvSpPr txBox="1"/>
          <p:nvPr/>
        </p:nvSpPr>
        <p:spPr>
          <a:xfrm>
            <a:off x="1979931" y="2054610"/>
            <a:ext cx="2763061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在客户端主机中生成“密钥对”，记住是客户端。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4DA78B4-E44B-49CF-990E-FB9737701146}"/>
              </a:ext>
            </a:extLst>
          </p:cNvPr>
          <p:cNvCxnSpPr>
            <a:cxnSpLocks/>
          </p:cNvCxnSpPr>
          <p:nvPr/>
        </p:nvCxnSpPr>
        <p:spPr>
          <a:xfrm>
            <a:off x="7426916" y="2033079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669EE0A-AAC1-4FA2-B24C-857A16BC0CF2}"/>
              </a:ext>
            </a:extLst>
          </p:cNvPr>
          <p:cNvSpPr txBox="1"/>
          <p:nvPr/>
        </p:nvSpPr>
        <p:spPr>
          <a:xfrm>
            <a:off x="7436563" y="1516683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D4148C-147E-4344-9533-AA8E00D77201}"/>
              </a:ext>
            </a:extLst>
          </p:cNvPr>
          <p:cNvSpPr txBox="1"/>
          <p:nvPr/>
        </p:nvSpPr>
        <p:spPr>
          <a:xfrm>
            <a:off x="7426917" y="2043807"/>
            <a:ext cx="2763062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把客户端主机中生成的公钥文件传送至远程服务器。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DAA4FA8-C92E-4E23-BF2C-56DA74A42630}"/>
              </a:ext>
            </a:extLst>
          </p:cNvPr>
          <p:cNvCxnSpPr>
            <a:cxnSpLocks/>
          </p:cNvCxnSpPr>
          <p:nvPr/>
        </p:nvCxnSpPr>
        <p:spPr>
          <a:xfrm>
            <a:off x="1979931" y="4535398"/>
            <a:ext cx="276306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E1A111C-58C4-49C7-941C-ECA60C27CCB9}"/>
              </a:ext>
            </a:extLst>
          </p:cNvPr>
          <p:cNvSpPr txBox="1"/>
          <p:nvPr/>
        </p:nvSpPr>
        <p:spPr>
          <a:xfrm>
            <a:off x="1901992" y="4000905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2288AD2-53CD-4AF6-A266-7E0E519D0A41}"/>
              </a:ext>
            </a:extLst>
          </p:cNvPr>
          <p:cNvSpPr txBox="1"/>
          <p:nvPr/>
        </p:nvSpPr>
        <p:spPr>
          <a:xfrm>
            <a:off x="1901992" y="4516760"/>
            <a:ext cx="2841000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对服务器进行设置，使其只允许密钥验证，拒绝传统的密码验证方式。记得在修改配置文件后保存并重启</a:t>
            </a:r>
            <a:r>
              <a:rPr lang="en-US" altLang="zh-CN" dirty="0" err="1"/>
              <a:t>sshd</a:t>
            </a:r>
            <a:r>
              <a:rPr lang="zh-CN" altLang="en-US" dirty="0"/>
              <a:t>服务程序。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2C7ABAA-7D23-414A-808B-D62B79384C03}"/>
              </a:ext>
            </a:extLst>
          </p:cNvPr>
          <p:cNvCxnSpPr/>
          <p:nvPr/>
        </p:nvCxnSpPr>
        <p:spPr>
          <a:xfrm>
            <a:off x="7426919" y="4494543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E0ED338-C87B-4058-BF58-2AD66482ACD8}"/>
              </a:ext>
            </a:extLst>
          </p:cNvPr>
          <p:cNvSpPr txBox="1"/>
          <p:nvPr/>
        </p:nvSpPr>
        <p:spPr>
          <a:xfrm>
            <a:off x="7436565" y="3952685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1B0FD73-029E-4E8F-9FF9-EDCD6E4B9DC4}"/>
              </a:ext>
            </a:extLst>
          </p:cNvPr>
          <p:cNvSpPr txBox="1"/>
          <p:nvPr/>
        </p:nvSpPr>
        <p:spPr>
          <a:xfrm>
            <a:off x="7426918" y="4475905"/>
            <a:ext cx="2763061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客户端尝试登录到服务器，此时无须输入密码也可成功登录，特别方便。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3F478FC-3407-4ACF-ADFB-7C951875FDB4}"/>
              </a:ext>
            </a:extLst>
          </p:cNvPr>
          <p:cNvSpPr/>
          <p:nvPr/>
        </p:nvSpPr>
        <p:spPr>
          <a:xfrm>
            <a:off x="5181599" y="2420417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F4610AC-72DB-4B9F-BB1D-99036529DEB8}"/>
              </a:ext>
            </a:extLst>
          </p:cNvPr>
          <p:cNvSpPr/>
          <p:nvPr/>
        </p:nvSpPr>
        <p:spPr>
          <a:xfrm>
            <a:off x="4928680" y="2050766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62C10E2-A4DA-4533-A603-ABE342919FC5}"/>
              </a:ext>
            </a:extLst>
          </p:cNvPr>
          <p:cNvSpPr/>
          <p:nvPr/>
        </p:nvSpPr>
        <p:spPr>
          <a:xfrm>
            <a:off x="4675761" y="2420417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7AE725-E0C6-42DA-B254-68A2D532BC15}"/>
              </a:ext>
            </a:extLst>
          </p:cNvPr>
          <p:cNvSpPr txBox="1"/>
          <p:nvPr/>
        </p:nvSpPr>
        <p:spPr>
          <a:xfrm>
            <a:off x="5411943" y="3218086"/>
            <a:ext cx="1368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</a:p>
        </p:txBody>
      </p:sp>
    </p:spTree>
    <p:extLst>
      <p:ext uri="{BB962C8B-B14F-4D97-AF65-F5344CB8AC3E}">
        <p14:creationId xmlns:p14="http://schemas.microsoft.com/office/powerpoint/2010/main" val="2089009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6" grpId="0" animBg="1"/>
      <p:bldP spid="37" grpId="0" animBg="1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安全密钥验证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980E509-F8FB-48E3-90B3-A3F2C75FE4FE}"/>
              </a:ext>
            </a:extLst>
          </p:cNvPr>
          <p:cNvSpPr txBox="1"/>
          <p:nvPr/>
        </p:nvSpPr>
        <p:spPr>
          <a:xfrm>
            <a:off x="2333976" y="1252005"/>
            <a:ext cx="7524048" cy="77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如果用户没有密钥信息，即便有密码也会被拒绝，系统甚至不会给用户输入密码的机会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E1DD5B6-3B49-45D4-B609-70BB86C79E09}"/>
              </a:ext>
            </a:extLst>
          </p:cNvPr>
          <p:cNvSpPr txBox="1"/>
          <p:nvPr/>
        </p:nvSpPr>
        <p:spPr>
          <a:xfrm>
            <a:off x="4430076" y="6124059"/>
            <a:ext cx="3331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无密钥访问远程服务器被拒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33A6176-469B-4185-8E12-98D0C9156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162" y="2501360"/>
            <a:ext cx="4707677" cy="345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782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远程传输命令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605FCA5-4AE4-42E4-B93E-2BC006909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24449"/>
              </p:ext>
            </p:extLst>
          </p:nvPr>
        </p:nvGraphicFramePr>
        <p:xfrm>
          <a:off x="1742605" y="2501360"/>
          <a:ext cx="8706790" cy="3136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755">
                  <a:extLst>
                    <a:ext uri="{9D8B030D-6E8A-4147-A177-3AD203B41FA5}">
                      <a16:colId xmlns:a16="http://schemas.microsoft.com/office/drawing/2014/main" val="2698932151"/>
                    </a:ext>
                  </a:extLst>
                </a:gridCol>
                <a:gridCol w="6995035">
                  <a:extLst>
                    <a:ext uri="{9D8B030D-6E8A-4147-A177-3AD203B41FA5}">
                      <a16:colId xmlns:a16="http://schemas.microsoft.com/office/drawing/2014/main" val="1096673526"/>
                    </a:ext>
                  </a:extLst>
                </a:gridCol>
              </a:tblGrid>
              <a:tr h="627348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693199062"/>
                  </a:ext>
                </a:extLst>
              </a:tr>
              <a:tr h="62734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-v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显示详细的连接进度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557161827"/>
                  </a:ext>
                </a:extLst>
              </a:tr>
              <a:tr h="62734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-P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指定远程主机的</a:t>
                      </a: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sshd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端口号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708153188"/>
                  </a:ext>
                </a:extLst>
              </a:tr>
              <a:tr h="62734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-r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用于传送文件夹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460831732"/>
                  </a:ext>
                </a:extLst>
              </a:tr>
              <a:tr h="62734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IPv6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协议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4134322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8B50EC1-0732-40B7-B01C-2AF1694F51EE}"/>
              </a:ext>
            </a:extLst>
          </p:cNvPr>
          <p:cNvSpPr txBox="1"/>
          <p:nvPr/>
        </p:nvSpPr>
        <p:spPr>
          <a:xfrm>
            <a:off x="2333976" y="1252005"/>
            <a:ext cx="7524048" cy="77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scp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secure copy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）是一个基于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SSH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协议在网络之间进行安全传输的命令，其格式为“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scp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[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本地文件 远程账户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@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远程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远程目录”。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4C25FA-31ED-434D-B065-9CA9DB9893D1}"/>
              </a:ext>
            </a:extLst>
          </p:cNvPr>
          <p:cNvSpPr txBox="1"/>
          <p:nvPr/>
        </p:nvSpPr>
        <p:spPr>
          <a:xfrm>
            <a:off x="4430076" y="6124059"/>
            <a:ext cx="3331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命令中可用的参数及作用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871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不间断会话服务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40797" y="5581590"/>
            <a:ext cx="771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Uninterrupted Session Service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THREE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直角三角形 3"/>
          <p:cNvSpPr>
            <a:spLocks noChangeAspect="1"/>
          </p:cNvSpPr>
          <p:nvPr/>
        </p:nvSpPr>
        <p:spPr>
          <a:xfrm>
            <a:off x="4210051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CF8E4B2-1FC5-41EA-AAF6-43D2550E1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"/>
          <a:stretch/>
        </p:blipFill>
        <p:spPr>
          <a:xfrm>
            <a:off x="5001771" y="702"/>
            <a:ext cx="7190229" cy="6858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2872" y="726672"/>
            <a:ext cx="3962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课程概述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A420798-6D5C-4241-AE37-C7736A335BF5}"/>
              </a:ext>
            </a:extLst>
          </p:cNvPr>
          <p:cNvGrpSpPr/>
          <p:nvPr/>
        </p:nvGrpSpPr>
        <p:grpSpPr>
          <a:xfrm>
            <a:off x="37592" y="2400847"/>
            <a:ext cx="3013721" cy="984886"/>
            <a:chOff x="185047" y="2263262"/>
            <a:chExt cx="3013721" cy="984886"/>
          </a:xfrm>
        </p:grpSpPr>
        <p:sp>
          <p:nvSpPr>
            <p:cNvPr id="26" name="文本框 25"/>
            <p:cNvSpPr txBox="1"/>
            <p:nvPr/>
          </p:nvSpPr>
          <p:spPr>
            <a:xfrm>
              <a:off x="1064143" y="2417151"/>
              <a:ext cx="21346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配置网络服务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Services Configuring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85047" y="2263262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F985FD2-8E20-485E-BADB-442EE373A51F}"/>
              </a:ext>
            </a:extLst>
          </p:cNvPr>
          <p:cNvSpPr/>
          <p:nvPr/>
        </p:nvSpPr>
        <p:spPr>
          <a:xfrm>
            <a:off x="3459044" y="2293922"/>
            <a:ext cx="3355530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C3EE372-DFF2-41CC-B158-614A7E402066}"/>
              </a:ext>
            </a:extLst>
          </p:cNvPr>
          <p:cNvSpPr/>
          <p:nvPr/>
        </p:nvSpPr>
        <p:spPr>
          <a:xfrm>
            <a:off x="0" y="2291628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AB1485-F466-4DB4-B0F2-069CF08DBBBE}"/>
              </a:ext>
            </a:extLst>
          </p:cNvPr>
          <p:cNvGrpSpPr/>
          <p:nvPr/>
        </p:nvGrpSpPr>
        <p:grpSpPr>
          <a:xfrm>
            <a:off x="3449751" y="3878175"/>
            <a:ext cx="3364823" cy="830997"/>
            <a:chOff x="3513846" y="3463455"/>
            <a:chExt cx="3364823" cy="830997"/>
          </a:xfrm>
        </p:grpSpPr>
        <p:sp>
          <p:nvSpPr>
            <p:cNvPr id="46" name="文本框 45"/>
            <p:cNvSpPr txBox="1"/>
            <p:nvPr/>
          </p:nvSpPr>
          <p:spPr>
            <a:xfrm>
              <a:off x="4392944" y="3617344"/>
              <a:ext cx="24857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检索日志信息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Retrieve Log Information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513846" y="3463455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8AB5614-2974-44A5-85A3-6CD6790D865E}"/>
              </a:ext>
            </a:extLst>
          </p:cNvPr>
          <p:cNvSpPr/>
          <p:nvPr/>
        </p:nvSpPr>
        <p:spPr>
          <a:xfrm>
            <a:off x="0" y="3764825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33EC2D4-C7AF-4AA0-8CB9-FF71C05BE658}"/>
              </a:ext>
            </a:extLst>
          </p:cNvPr>
          <p:cNvSpPr/>
          <p:nvPr/>
        </p:nvSpPr>
        <p:spPr>
          <a:xfrm>
            <a:off x="3450273" y="3764825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3ECEC45-8F7C-4673-9778-5D12CF17F1BE}"/>
              </a:ext>
            </a:extLst>
          </p:cNvPr>
          <p:cNvGrpSpPr/>
          <p:nvPr/>
        </p:nvGrpSpPr>
        <p:grpSpPr>
          <a:xfrm>
            <a:off x="3449751" y="2400847"/>
            <a:ext cx="3421452" cy="830997"/>
            <a:chOff x="185047" y="2263262"/>
            <a:chExt cx="3421452" cy="83099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D276BF5-4D70-41ED-B586-45CB0C48D5A3}"/>
                </a:ext>
              </a:extLst>
            </p:cNvPr>
            <p:cNvSpPr txBox="1"/>
            <p:nvPr/>
          </p:nvSpPr>
          <p:spPr>
            <a:xfrm>
              <a:off x="1064143" y="2417151"/>
              <a:ext cx="25423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远程控制服务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Remote Control Service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A597CB3-0B20-4778-999B-6CCEE15E098C}"/>
                </a:ext>
              </a:extLst>
            </p:cNvPr>
            <p:cNvSpPr txBox="1"/>
            <p:nvPr/>
          </p:nvSpPr>
          <p:spPr>
            <a:xfrm>
              <a:off x="185047" y="2263262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8D7CA79-4137-4C55-870B-082D2697785B}"/>
              </a:ext>
            </a:extLst>
          </p:cNvPr>
          <p:cNvGrpSpPr/>
          <p:nvPr/>
        </p:nvGrpSpPr>
        <p:grpSpPr>
          <a:xfrm>
            <a:off x="37592" y="3878175"/>
            <a:ext cx="3172747" cy="984886"/>
            <a:chOff x="185047" y="2263262"/>
            <a:chExt cx="3172747" cy="984886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2B19789-F73F-4EF2-867A-F13E8BC52603}"/>
                </a:ext>
              </a:extLst>
            </p:cNvPr>
            <p:cNvSpPr txBox="1"/>
            <p:nvPr/>
          </p:nvSpPr>
          <p:spPr>
            <a:xfrm>
              <a:off x="1064143" y="2417151"/>
              <a:ext cx="22936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不间断会话服务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Uninterrupted Session Service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DF6B60E-D44C-40E5-A3F8-AD1EBFFDA50F}"/>
                </a:ext>
              </a:extLst>
            </p:cNvPr>
            <p:cNvSpPr txBox="1"/>
            <p:nvPr/>
          </p:nvSpPr>
          <p:spPr>
            <a:xfrm>
              <a:off x="185047" y="2263262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80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不间断会话服务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AB06FE-5E21-44F3-9A5E-9EB33135D16F}"/>
              </a:ext>
            </a:extLst>
          </p:cNvPr>
          <p:cNvGrpSpPr/>
          <p:nvPr/>
        </p:nvGrpSpPr>
        <p:grpSpPr>
          <a:xfrm>
            <a:off x="884168" y="2651831"/>
            <a:ext cx="3277305" cy="3431905"/>
            <a:chOff x="695325" y="1834576"/>
            <a:chExt cx="3277305" cy="3431905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F26A36A1-214C-4D9D-A326-03AB7B35C084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F9687B0-DF69-4A90-A02D-BC7F2A2DD51D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156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即便网络中断，也可让会话随时恢复，确保用户不会失去对远程会话的控制。</a:t>
              </a: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0AB41F3-D6D6-43C0-BD0E-378876DA0F03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7219B8A-7950-486D-9C7A-19EDFC79F020}"/>
                </a:ext>
              </a:extLst>
            </p:cNvPr>
            <p:cNvSpPr txBox="1"/>
            <p:nvPr/>
          </p:nvSpPr>
          <p:spPr>
            <a:xfrm>
              <a:off x="827850" y="210126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会话恢复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A2E6B56-EA11-4975-8067-CD1A63DCFD23}"/>
              </a:ext>
            </a:extLst>
          </p:cNvPr>
          <p:cNvGrpSpPr/>
          <p:nvPr/>
        </p:nvGrpSpPr>
        <p:grpSpPr>
          <a:xfrm>
            <a:off x="4439533" y="2651831"/>
            <a:ext cx="3277305" cy="3431905"/>
            <a:chOff x="695325" y="1834576"/>
            <a:chExt cx="3277305" cy="343190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32C32C3-D569-4777-90EA-F67CD60DBD04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0FA8E99-81D2-4B5D-821D-6B6629068A43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895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每个会话都是独立运行的，拥有各自独立的输入输出终端窗口，终端窗口内显示过的信息也将被分开隔离保存，以便下次使用时依然能看到之前的操作记录。</a:t>
              </a: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D19951A-F1EA-4964-8BC6-C96EE5BB32DA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07803B1-FE75-4D3E-8C38-7231BCF3EF2E}"/>
                </a:ext>
              </a:extLst>
            </p:cNvPr>
            <p:cNvSpPr txBox="1"/>
            <p:nvPr/>
          </p:nvSpPr>
          <p:spPr>
            <a:xfrm>
              <a:off x="827850" y="2101262"/>
              <a:ext cx="971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多窗口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F686FF7-E94E-43B8-B7EB-01244989813B}"/>
              </a:ext>
            </a:extLst>
          </p:cNvPr>
          <p:cNvGrpSpPr/>
          <p:nvPr/>
        </p:nvGrpSpPr>
        <p:grpSpPr>
          <a:xfrm>
            <a:off x="7994898" y="2651831"/>
            <a:ext cx="3277305" cy="3431905"/>
            <a:chOff x="695325" y="1834576"/>
            <a:chExt cx="3277305" cy="3431905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01F51BB8-5B1C-4685-B30B-75BE42A7CB93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39A6107-336E-43F0-B9ED-3B692DD58034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156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当多个用户同时登录到远程服务器时，便可以使用会话共享功能让用户之间的输入输出信息共享。</a:t>
              </a: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5852574A-9260-4BBE-A0E5-29E4B9CA54B9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8C09764-16B6-430F-B872-43499291B0DC}"/>
                </a:ext>
              </a:extLst>
            </p:cNvPr>
            <p:cNvSpPr txBox="1"/>
            <p:nvPr/>
          </p:nvSpPr>
          <p:spPr>
            <a:xfrm>
              <a:off x="827850" y="210126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会话共享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5E6CDE4F-7E36-4EA3-BA65-1074EA5E81E6}"/>
              </a:ext>
            </a:extLst>
          </p:cNvPr>
          <p:cNvSpPr txBox="1"/>
          <p:nvPr/>
        </p:nvSpPr>
        <p:spPr>
          <a:xfrm>
            <a:off x="2333976" y="1252005"/>
            <a:ext cx="7524048" cy="1137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Terminal Multiplexer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（终端复用器，简称为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Tmux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）是一款能够实现多窗口远程控制的开源服务程序。用户还可以使用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Tmux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服务程序同时在多个远程会话中自由切换，能够实现如下功能。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5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管理远程会话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9F5C344-36BB-439D-A564-CCA3F060D41A}"/>
              </a:ext>
            </a:extLst>
          </p:cNvPr>
          <p:cNvSpPr/>
          <p:nvPr/>
        </p:nvSpPr>
        <p:spPr>
          <a:xfrm>
            <a:off x="4921650" y="4534708"/>
            <a:ext cx="2348699" cy="772214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从会话窗口退回到终端界面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EC40306-1C29-4708-8B73-A2FF8B41B1F8}"/>
              </a:ext>
            </a:extLst>
          </p:cNvPr>
          <p:cNvSpPr/>
          <p:nvPr/>
        </p:nvSpPr>
        <p:spPr>
          <a:xfrm>
            <a:off x="8654015" y="4534707"/>
            <a:ext cx="2650431" cy="7722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强行关闭会话窗口</a:t>
            </a: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2F87B89E-7BE8-4659-9BF5-DA557243EC4F}"/>
              </a:ext>
            </a:extLst>
          </p:cNvPr>
          <p:cNvSpPr/>
          <p:nvPr/>
        </p:nvSpPr>
        <p:spPr>
          <a:xfrm>
            <a:off x="3731147" y="4774355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14AEC279-7FD6-4C39-A7BC-8A6039F99D4A}"/>
              </a:ext>
            </a:extLst>
          </p:cNvPr>
          <p:cNvSpPr/>
          <p:nvPr/>
        </p:nvSpPr>
        <p:spPr>
          <a:xfrm>
            <a:off x="7540542" y="4774354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A91A75E-617E-4918-9CD2-35317E747D8F}"/>
              </a:ext>
            </a:extLst>
          </p:cNvPr>
          <p:cNvSpPr/>
          <p:nvPr/>
        </p:nvSpPr>
        <p:spPr>
          <a:xfrm>
            <a:off x="1035226" y="4534707"/>
            <a:ext cx="2348699" cy="772215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Tumx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服务程序会话窗口</a:t>
            </a:r>
          </a:p>
        </p:txBody>
      </p:sp>
      <p:pic>
        <p:nvPicPr>
          <p:cNvPr id="41" name="图片 267">
            <a:extLst>
              <a:ext uri="{FF2B5EF4-FFF2-40B4-BE49-F238E27FC236}">
                <a16:creationId xmlns:a16="http://schemas.microsoft.com/office/drawing/2014/main" id="{ECF0F879-732E-4D5B-AD05-E568E84F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625" y="1695173"/>
            <a:ext cx="3771900" cy="252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268">
            <a:extLst>
              <a:ext uri="{FF2B5EF4-FFF2-40B4-BE49-F238E27FC236}">
                <a16:creationId xmlns:a16="http://schemas.microsoft.com/office/drawing/2014/main" id="{A42617B4-3D43-4216-A0DC-6F6EEA0E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7681" y="1692947"/>
            <a:ext cx="3796637" cy="252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9BBD8157-97F6-4686-841C-8F859E92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6473" y="1692947"/>
            <a:ext cx="3796637" cy="252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58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管理多窗格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9F5C344-36BB-439D-A564-CCA3F060D41A}"/>
              </a:ext>
            </a:extLst>
          </p:cNvPr>
          <p:cNvSpPr/>
          <p:nvPr/>
        </p:nvSpPr>
        <p:spPr>
          <a:xfrm>
            <a:off x="7260914" y="4893200"/>
            <a:ext cx="2348699" cy="772214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从会话窗口退回到终端界面</a:t>
            </a: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2F87B89E-7BE8-4659-9BF5-DA557243EC4F}"/>
              </a:ext>
            </a:extLst>
          </p:cNvPr>
          <p:cNvSpPr/>
          <p:nvPr/>
        </p:nvSpPr>
        <p:spPr>
          <a:xfrm>
            <a:off x="5686849" y="5132847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A91A75E-617E-4918-9CD2-35317E747D8F}"/>
              </a:ext>
            </a:extLst>
          </p:cNvPr>
          <p:cNvSpPr/>
          <p:nvPr/>
        </p:nvSpPr>
        <p:spPr>
          <a:xfrm>
            <a:off x="2607365" y="4893199"/>
            <a:ext cx="2348699" cy="772215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Tumx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服务程序会话窗口</a:t>
            </a:r>
          </a:p>
        </p:txBody>
      </p:sp>
      <p:pic>
        <p:nvPicPr>
          <p:cNvPr id="41" name="图片 267">
            <a:extLst>
              <a:ext uri="{FF2B5EF4-FFF2-40B4-BE49-F238E27FC236}">
                <a16:creationId xmlns:a16="http://schemas.microsoft.com/office/drawing/2014/main" id="{ECF0F879-732E-4D5B-AD05-E568E84F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6257" y="1692947"/>
            <a:ext cx="4469565" cy="28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268">
            <a:extLst>
              <a:ext uri="{FF2B5EF4-FFF2-40B4-BE49-F238E27FC236}">
                <a16:creationId xmlns:a16="http://schemas.microsoft.com/office/drawing/2014/main" id="{A42617B4-3D43-4216-A0DC-6F6EEA0E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0481" y="1692947"/>
            <a:ext cx="4469564" cy="28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51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Tmux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不间断会话多窗格的切换命令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9132170-9F81-4159-9756-75D338C27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563271"/>
              </p:ext>
            </p:extLst>
          </p:nvPr>
        </p:nvGraphicFramePr>
        <p:xfrm>
          <a:off x="1742605" y="1551007"/>
          <a:ext cx="8706790" cy="41344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1832">
                  <a:extLst>
                    <a:ext uri="{9D8B030D-6E8A-4147-A177-3AD203B41FA5}">
                      <a16:colId xmlns:a16="http://schemas.microsoft.com/office/drawing/2014/main" val="1133874396"/>
                    </a:ext>
                  </a:extLst>
                </a:gridCol>
                <a:gridCol w="6254958">
                  <a:extLst>
                    <a:ext uri="{9D8B030D-6E8A-4147-A177-3AD203B41FA5}">
                      <a16:colId xmlns:a16="http://schemas.microsoft.com/office/drawing/2014/main" val="1937776224"/>
                    </a:ext>
                  </a:extLst>
                </a:gridCol>
              </a:tblGrid>
              <a:tr h="949125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769763458"/>
                  </a:ext>
                </a:extLst>
              </a:tr>
              <a:tr h="79633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</a:rPr>
                        <a:t>tmux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 select-pane -U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</a:rPr>
                        <a:t>切换至上方的窗格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551501980"/>
                  </a:ext>
                </a:extLst>
              </a:tr>
              <a:tr h="79633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</a:rPr>
                        <a:t>tmux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 select-pane -D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</a:rPr>
                        <a:t>切换至下方的窗格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439334755"/>
                  </a:ext>
                </a:extLst>
              </a:tr>
              <a:tr h="79633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</a:rPr>
                        <a:t>tmux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 select-pane -L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</a:rPr>
                        <a:t>切换至左方的窗格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378789242"/>
                  </a:ext>
                </a:extLst>
              </a:tr>
              <a:tr h="79633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</a:rPr>
                        <a:t>tmux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 select-pane -R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</a:rPr>
                        <a:t>切换至右方的窗格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简体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494161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686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Tmux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不间断会话多窗格的互换命令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F5B185D-810F-4614-A8AB-1FF93D093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090657"/>
              </p:ext>
            </p:extLst>
          </p:nvPr>
        </p:nvGraphicFramePr>
        <p:xfrm>
          <a:off x="1742605" y="1551006"/>
          <a:ext cx="8706790" cy="41344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0091">
                  <a:extLst>
                    <a:ext uri="{9D8B030D-6E8A-4147-A177-3AD203B41FA5}">
                      <a16:colId xmlns:a16="http://schemas.microsoft.com/office/drawing/2014/main" val="950643617"/>
                    </a:ext>
                  </a:extLst>
                </a:gridCol>
                <a:gridCol w="6256699">
                  <a:extLst>
                    <a:ext uri="{9D8B030D-6E8A-4147-A177-3AD203B41FA5}">
                      <a16:colId xmlns:a16="http://schemas.microsoft.com/office/drawing/2014/main" val="1150505018"/>
                    </a:ext>
                  </a:extLst>
                </a:gridCol>
              </a:tblGrid>
              <a:tr h="951858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522926404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tmux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swap-pane -U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将当前窗格与上方的窗格互换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45755021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tmux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swap-pane -D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将当前窗格与下方的窗格互换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487638347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tmux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swap-pane -L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将当前窗格与左方的窗格互换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779985281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tmux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swap-pane -R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将当前窗格与右方的窗格互换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83654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474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管理多窗格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9F5C344-36BB-439D-A564-CCA3F060D41A}"/>
              </a:ext>
            </a:extLst>
          </p:cNvPr>
          <p:cNvSpPr/>
          <p:nvPr/>
        </p:nvSpPr>
        <p:spPr>
          <a:xfrm>
            <a:off x="7260914" y="4893200"/>
            <a:ext cx="2348699" cy="772214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切换窗格位置后</a:t>
            </a: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2F87B89E-7BE8-4659-9BF5-DA557243EC4F}"/>
              </a:ext>
            </a:extLst>
          </p:cNvPr>
          <p:cNvSpPr/>
          <p:nvPr/>
        </p:nvSpPr>
        <p:spPr>
          <a:xfrm>
            <a:off x="5686849" y="5132847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A91A75E-617E-4918-9CD2-35317E747D8F}"/>
              </a:ext>
            </a:extLst>
          </p:cNvPr>
          <p:cNvSpPr/>
          <p:nvPr/>
        </p:nvSpPr>
        <p:spPr>
          <a:xfrm>
            <a:off x="2607365" y="4893199"/>
            <a:ext cx="2348699" cy="772215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切换窗格位置前</a:t>
            </a:r>
          </a:p>
        </p:txBody>
      </p:sp>
      <p:pic>
        <p:nvPicPr>
          <p:cNvPr id="41" name="图片 267">
            <a:extLst>
              <a:ext uri="{FF2B5EF4-FFF2-40B4-BE49-F238E27FC236}">
                <a16:creationId xmlns:a16="http://schemas.microsoft.com/office/drawing/2014/main" id="{ECF0F879-732E-4D5B-AD05-E568E84F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6257" y="1926306"/>
            <a:ext cx="4469565" cy="2375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268">
            <a:extLst>
              <a:ext uri="{FF2B5EF4-FFF2-40B4-BE49-F238E27FC236}">
                <a16:creationId xmlns:a16="http://schemas.microsoft.com/office/drawing/2014/main" id="{A42617B4-3D43-4216-A0DC-6F6EEA0E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0481" y="1925715"/>
            <a:ext cx="4469564" cy="237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605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Tmux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会话窗格相关的常用快捷键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F9CD318-6DA3-4476-BFC4-F6CF0A49E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83787"/>
              </p:ext>
            </p:extLst>
          </p:nvPr>
        </p:nvGraphicFramePr>
        <p:xfrm>
          <a:off x="2194018" y="1469985"/>
          <a:ext cx="7803965" cy="44720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1336">
                  <a:extLst>
                    <a:ext uri="{9D8B030D-6E8A-4147-A177-3AD203B41FA5}">
                      <a16:colId xmlns:a16="http://schemas.microsoft.com/office/drawing/2014/main" val="831133484"/>
                    </a:ext>
                  </a:extLst>
                </a:gridCol>
                <a:gridCol w="5882629">
                  <a:extLst>
                    <a:ext uri="{9D8B030D-6E8A-4147-A177-3AD203B41FA5}">
                      <a16:colId xmlns:a16="http://schemas.microsoft.com/office/drawing/2014/main" val="3259950145"/>
                    </a:ext>
                  </a:extLst>
                </a:gridCol>
              </a:tblGrid>
              <a:tr h="578734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快捷键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669704003"/>
                  </a:ext>
                </a:extLst>
              </a:tr>
              <a:tr h="389330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划分为左右两个窗格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723105495"/>
                  </a:ext>
                </a:extLst>
              </a:tr>
              <a:tr h="389330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划分为上下两个窗格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776331691"/>
                  </a:ext>
                </a:extLst>
              </a:tr>
              <a:tr h="389330"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方向键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切换到上下左右相邻的一个窗格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321336774"/>
                  </a:ext>
                </a:extLst>
              </a:tr>
              <a:tr h="389330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切换至上一个窗格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4102921252"/>
                  </a:ext>
                </a:extLst>
              </a:tr>
              <a:tr h="389330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切换至下一个窗格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039290548"/>
                  </a:ext>
                </a:extLst>
              </a:tr>
              <a:tr h="389330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将当前窗格与上一个窗格位置互换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170853489"/>
                  </a:ext>
                </a:extLst>
              </a:tr>
              <a:tr h="389330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将当前窗格与下一个窗格位置互换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55326662"/>
                  </a:ext>
                </a:extLst>
              </a:tr>
              <a:tr h="389330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关闭窗格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578832793"/>
                  </a:ext>
                </a:extLst>
              </a:tr>
              <a:tr h="389330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!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将当前窗格拆分成独立窗口，而不在与其他窗格同处一个界面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540295799"/>
                  </a:ext>
                </a:extLst>
              </a:tr>
              <a:tr h="389330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显示窗格编号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149947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512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管理多窗格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9F5C344-36BB-439D-A564-CCA3F060D41A}"/>
              </a:ext>
            </a:extLst>
          </p:cNvPr>
          <p:cNvSpPr/>
          <p:nvPr/>
        </p:nvSpPr>
        <p:spPr>
          <a:xfrm>
            <a:off x="7260914" y="4893200"/>
            <a:ext cx="2348699" cy="772214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窗格互换后</a:t>
            </a: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2F87B89E-7BE8-4659-9BF5-DA557243EC4F}"/>
              </a:ext>
            </a:extLst>
          </p:cNvPr>
          <p:cNvSpPr/>
          <p:nvPr/>
        </p:nvSpPr>
        <p:spPr>
          <a:xfrm>
            <a:off x="5686849" y="5132847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A91A75E-617E-4918-9CD2-35317E747D8F}"/>
              </a:ext>
            </a:extLst>
          </p:cNvPr>
          <p:cNvSpPr/>
          <p:nvPr/>
        </p:nvSpPr>
        <p:spPr>
          <a:xfrm>
            <a:off x="2607365" y="4893199"/>
            <a:ext cx="2348699" cy="772215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窗格互换前</a:t>
            </a:r>
          </a:p>
        </p:txBody>
      </p:sp>
      <p:pic>
        <p:nvPicPr>
          <p:cNvPr id="41" name="图片 267">
            <a:extLst>
              <a:ext uri="{FF2B5EF4-FFF2-40B4-BE49-F238E27FC236}">
                <a16:creationId xmlns:a16="http://schemas.microsoft.com/office/drawing/2014/main" id="{ECF0F879-732E-4D5B-AD05-E568E84F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6257" y="1702385"/>
            <a:ext cx="4469565" cy="28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268">
            <a:extLst>
              <a:ext uri="{FF2B5EF4-FFF2-40B4-BE49-F238E27FC236}">
                <a16:creationId xmlns:a16="http://schemas.microsoft.com/office/drawing/2014/main" id="{A42617B4-3D43-4216-A0DC-6F6EEA0E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0481" y="1702385"/>
            <a:ext cx="4469564" cy="28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961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会话共享功能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256955-3D92-4DC3-AF78-2E23DABAD469}"/>
              </a:ext>
            </a:extLst>
          </p:cNvPr>
          <p:cNvGrpSpPr/>
          <p:nvPr/>
        </p:nvGrpSpPr>
        <p:grpSpPr>
          <a:xfrm>
            <a:off x="1544311" y="1495764"/>
            <a:ext cx="9103378" cy="4453624"/>
            <a:chOff x="891907" y="1322144"/>
            <a:chExt cx="9103378" cy="445362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67098B1-728D-4CAA-B2B8-25B4E731C516}"/>
                </a:ext>
              </a:extLst>
            </p:cNvPr>
            <p:cNvSpPr/>
            <p:nvPr/>
          </p:nvSpPr>
          <p:spPr>
            <a:xfrm>
              <a:off x="5768466" y="1322144"/>
              <a:ext cx="4226819" cy="4453623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2D86DA0-9FB2-4D3C-9D9C-1E10E627204C}"/>
                </a:ext>
              </a:extLst>
            </p:cNvPr>
            <p:cNvSpPr/>
            <p:nvPr/>
          </p:nvSpPr>
          <p:spPr>
            <a:xfrm>
              <a:off x="891907" y="1322145"/>
              <a:ext cx="4226819" cy="4453623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2530" name="Picture 2">
              <a:extLst>
                <a:ext uri="{FF2B5EF4-FFF2-40B4-BE49-F238E27FC236}">
                  <a16:creationId xmlns:a16="http://schemas.microsoft.com/office/drawing/2014/main" id="{4867FEE7-1D63-4196-8859-2A707B9DA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296" y="1921662"/>
              <a:ext cx="3418159" cy="2227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ACB3E70-6C36-4334-90BD-2C95482EFB97}"/>
                </a:ext>
              </a:extLst>
            </p:cNvPr>
            <p:cNvSpPr txBox="1"/>
            <p:nvPr/>
          </p:nvSpPr>
          <p:spPr>
            <a:xfrm>
              <a:off x="1339394" y="4943441"/>
              <a:ext cx="3331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会话共享功能的技术拓扑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2531" name="Picture 3">
              <a:extLst>
                <a:ext uri="{FF2B5EF4-FFF2-40B4-BE49-F238E27FC236}">
                  <a16:creationId xmlns:a16="http://schemas.microsoft.com/office/drawing/2014/main" id="{CB6D292F-CCB2-4177-BD3C-8BD90ED06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2529" y="1886009"/>
              <a:ext cx="3818693" cy="2263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8D41B61-CFA2-4631-BC5F-0E841015A988}"/>
                </a:ext>
              </a:extLst>
            </p:cNvPr>
            <p:cNvSpPr txBox="1"/>
            <p:nvPr/>
          </p:nvSpPr>
          <p:spPr>
            <a:xfrm>
              <a:off x="6215953" y="4943441"/>
              <a:ext cx="3331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方正书宋简体"/>
                  <a:cs typeface="Times New Roman" panose="02020603050405020304" pitchFamily="18" charset="0"/>
                </a:rPr>
                <a:t>终端界面进行会话同步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367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检索日志信息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41543" y="5600295"/>
            <a:ext cx="530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Retrieve Log Information</a:t>
            </a:r>
            <a:endParaRPr lang="da-DK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直角三角形 10"/>
          <p:cNvSpPr>
            <a:spLocks noChangeAspect="1"/>
          </p:cNvSpPr>
          <p:nvPr/>
        </p:nvSpPr>
        <p:spPr>
          <a:xfrm rot="16200000">
            <a:off x="6181948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2728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35B568-28A6-46E6-AED0-60D26548A7F1}"/>
              </a:ext>
            </a:extLst>
          </p:cNvPr>
          <p:cNvGrpSpPr/>
          <p:nvPr/>
        </p:nvGrpSpPr>
        <p:grpSpPr>
          <a:xfrm>
            <a:off x="1016326" y="1571592"/>
            <a:ext cx="10159348" cy="1099468"/>
            <a:chOff x="396010" y="1225457"/>
            <a:chExt cx="10159348" cy="109946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503EA49-3D3F-4161-88CE-9E8F63FA62DE}"/>
                </a:ext>
              </a:extLst>
            </p:cNvPr>
            <p:cNvGrpSpPr/>
            <p:nvPr/>
          </p:nvGrpSpPr>
          <p:grpSpPr>
            <a:xfrm>
              <a:off x="396010" y="1306459"/>
              <a:ext cx="603250" cy="699770"/>
              <a:chOff x="623443" y="1726565"/>
              <a:chExt cx="603250" cy="699770"/>
            </a:xfrm>
          </p:grpSpPr>
          <p:sp>
            <p:nvSpPr>
              <p:cNvPr id="15" name="六边形 14">
                <a:extLst>
                  <a:ext uri="{FF2B5EF4-FFF2-40B4-BE49-F238E27FC236}">
                    <a16:creationId xmlns:a16="http://schemas.microsoft.com/office/drawing/2014/main" id="{CF945CB5-1BC5-4B2B-89DE-8A440B38B727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13018D-86B6-4CE7-9C1C-BD0A483F3247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8545FF-1FA8-46D0-B2CF-CB512CECC828}"/>
                </a:ext>
              </a:extLst>
            </p:cNvPr>
            <p:cNvSpPr txBox="1"/>
            <p:nvPr/>
          </p:nvSpPr>
          <p:spPr>
            <a:xfrm>
              <a:off x="1091114" y="1225457"/>
              <a:ext cx="9464244" cy="1099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nmtui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命令配置网卡参数，以及通过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nmcli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命令查看网络信息并管理网络会话服务，能够在不同工作场景中快速地切换网络运行参数；手工绑定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round-robin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（轮询）模式双网卡，实现网络的负载均衡。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3DB6190-7128-4E69-B622-03BFB6425638}"/>
              </a:ext>
            </a:extLst>
          </p:cNvPr>
          <p:cNvGrpSpPr/>
          <p:nvPr/>
        </p:nvGrpSpPr>
        <p:grpSpPr>
          <a:xfrm>
            <a:off x="1016326" y="3076132"/>
            <a:ext cx="10159348" cy="1099468"/>
            <a:chOff x="396010" y="2572891"/>
            <a:chExt cx="10159348" cy="109946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1095412-D2F9-40A4-984F-9C0551D30632}"/>
                </a:ext>
              </a:extLst>
            </p:cNvPr>
            <p:cNvGrpSpPr/>
            <p:nvPr/>
          </p:nvGrpSpPr>
          <p:grpSpPr>
            <a:xfrm>
              <a:off x="396010" y="2653893"/>
              <a:ext cx="603250" cy="699770"/>
              <a:chOff x="623443" y="1726565"/>
              <a:chExt cx="603250" cy="699770"/>
            </a:xfrm>
          </p:grpSpPr>
          <p:sp>
            <p:nvSpPr>
              <p:cNvPr id="19" name="六边形 18">
                <a:extLst>
                  <a:ext uri="{FF2B5EF4-FFF2-40B4-BE49-F238E27FC236}">
                    <a16:creationId xmlns:a16="http://schemas.microsoft.com/office/drawing/2014/main" id="{8F871D2C-A0A9-4F6B-B917-AC86F9C30F44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FAE55C3-F324-4EC9-BED8-D9D45A36B67B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03E2244-A5A4-495B-8509-FE78E82AD377}"/>
                </a:ext>
              </a:extLst>
            </p:cNvPr>
            <p:cNvSpPr txBox="1"/>
            <p:nvPr/>
          </p:nvSpPr>
          <p:spPr>
            <a:xfrm>
              <a:off x="1091113" y="2572891"/>
              <a:ext cx="9464245" cy="1099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SSH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协议与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sshd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服务程序的理论知识、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系统的远程管理方法以及在系统中配置服务程序的方法，并采用实验的形式演示了使用基于密码与密钥验证的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sshd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服务程序进行远程访问，以及使用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Tmux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服务程序远程管理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系统的不间断会话等技术。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31A7191-92A0-4DB7-98D4-74EFD1AACB12}"/>
              </a:ext>
            </a:extLst>
          </p:cNvPr>
          <p:cNvGrpSpPr/>
          <p:nvPr/>
        </p:nvGrpSpPr>
        <p:grpSpPr>
          <a:xfrm>
            <a:off x="1016326" y="4580672"/>
            <a:ext cx="10159348" cy="780772"/>
            <a:chOff x="396010" y="4305046"/>
            <a:chExt cx="10159348" cy="78077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283BB75-40FD-4860-A03D-F30EE17CDAE3}"/>
                </a:ext>
              </a:extLst>
            </p:cNvPr>
            <p:cNvGrpSpPr/>
            <p:nvPr/>
          </p:nvGrpSpPr>
          <p:grpSpPr>
            <a:xfrm>
              <a:off x="396010" y="4386048"/>
              <a:ext cx="603250" cy="699770"/>
              <a:chOff x="623443" y="1726565"/>
              <a:chExt cx="603250" cy="699770"/>
            </a:xfrm>
          </p:grpSpPr>
          <p:sp>
            <p:nvSpPr>
              <p:cNvPr id="23" name="六边形 22">
                <a:extLst>
                  <a:ext uri="{FF2B5EF4-FFF2-40B4-BE49-F238E27FC236}">
                    <a16:creationId xmlns:a16="http://schemas.microsoft.com/office/drawing/2014/main" id="{7C575C95-DF34-473A-A3C3-2D94166B22FA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FDCD0E9-7ED3-4BFE-8960-09D34ACE75DD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ABAF76E-85A2-413E-AE87-0C009D899AEE}"/>
                </a:ext>
              </a:extLst>
            </p:cNvPr>
            <p:cNvSpPr txBox="1"/>
            <p:nvPr/>
          </p:nvSpPr>
          <p:spPr>
            <a:xfrm>
              <a:off x="1091113" y="4305046"/>
              <a:ext cx="9464245" cy="75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日志系统的理论知识，并使用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journalctl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命令基于各种条件进行日志信息的检索，以快速定位工作中的故障点。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320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常见的日志文件保存路径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90175B1-34D9-471A-9DFB-575AD95CE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834489"/>
              </p:ext>
            </p:extLst>
          </p:nvPr>
        </p:nvGraphicFramePr>
        <p:xfrm>
          <a:off x="2165081" y="1794077"/>
          <a:ext cx="7861839" cy="3761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8605">
                  <a:extLst>
                    <a:ext uri="{9D8B030D-6E8A-4147-A177-3AD203B41FA5}">
                      <a16:colId xmlns:a16="http://schemas.microsoft.com/office/drawing/2014/main" val="218615172"/>
                    </a:ext>
                  </a:extLst>
                </a:gridCol>
                <a:gridCol w="5893234">
                  <a:extLst>
                    <a:ext uri="{9D8B030D-6E8A-4147-A177-3AD203B41FA5}">
                      <a16:colId xmlns:a16="http://schemas.microsoft.com/office/drawing/2014/main" val="2777125097"/>
                    </a:ext>
                  </a:extLst>
                </a:gridCol>
              </a:tblGrid>
              <a:tr h="815782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文件路径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343190158"/>
                  </a:ext>
                </a:extLst>
              </a:tr>
              <a:tr h="49099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/var/log/boot.log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系统开机自检事件及引导过程等信息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403740711"/>
                  </a:ext>
                </a:extLst>
              </a:tr>
              <a:tr h="49099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/var/log/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lastlog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用户登录成功时间、终端名称及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地址等信息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4076845302"/>
                  </a:ext>
                </a:extLst>
              </a:tr>
              <a:tr h="49099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/var/log/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btmp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记录登录失败的时间、终端名称及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地址等信息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942727719"/>
                  </a:ext>
                </a:extLst>
              </a:tr>
              <a:tr h="49099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/var/log/messages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系统及各个服务的运行和报错信息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29310722"/>
                  </a:ext>
                </a:extLst>
              </a:tr>
              <a:tr h="49099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/var/log/secure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系统安全相关的信息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604677168"/>
                  </a:ext>
                </a:extLst>
              </a:tr>
              <a:tr h="490998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/var/log/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wtmp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系统启动与关机等相关信息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638243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855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日志文件分类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8F72A76-A56A-45D3-830D-B9DF8B5FD060}"/>
              </a:ext>
            </a:extLst>
          </p:cNvPr>
          <p:cNvGrpSpPr/>
          <p:nvPr/>
        </p:nvGrpSpPr>
        <p:grpSpPr>
          <a:xfrm>
            <a:off x="884168" y="1834576"/>
            <a:ext cx="3277305" cy="3431905"/>
            <a:chOff x="695325" y="1834576"/>
            <a:chExt cx="3277305" cy="3431905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B33A9D3-5190-47CD-9198-B012B087195F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2C40176-5579-4C88-80E7-C48E66D27651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787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主要记录系统的运行情况和内核信息。</a:t>
              </a: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F5A4A0D-37FF-4CD9-A1E3-C8BEF8EC347F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E9B7792-B4DB-4830-AB2E-F9253E617B3D}"/>
                </a:ext>
              </a:extLst>
            </p:cNvPr>
            <p:cNvSpPr txBox="1"/>
            <p:nvPr/>
          </p:nvSpPr>
          <p:spPr>
            <a:xfrm>
              <a:off x="827850" y="210126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系统日志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B9C0FAD-010B-4FF6-908C-67B121EE876A}"/>
              </a:ext>
            </a:extLst>
          </p:cNvPr>
          <p:cNvGrpSpPr/>
          <p:nvPr/>
        </p:nvGrpSpPr>
        <p:grpSpPr>
          <a:xfrm>
            <a:off x="4439533" y="1834576"/>
            <a:ext cx="3277305" cy="3431905"/>
            <a:chOff x="695325" y="1834576"/>
            <a:chExt cx="3277305" cy="3431905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2DE99F1-D909-4543-8FEE-ED94B1973B6C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E56DAB4-C864-4E82-8AB7-81DBCD712C5D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526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主要记录用户的访问信息，包含用户名、终端名称、登入及退出时间、来源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地址和执行过的操作等。</a:t>
              </a: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DE6B0C3-75D0-4FA8-B580-60BB25847843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5FEA7C0-80A1-43C8-8FA9-079292C97CE9}"/>
                </a:ext>
              </a:extLst>
            </p:cNvPr>
            <p:cNvSpPr txBox="1"/>
            <p:nvPr/>
          </p:nvSpPr>
          <p:spPr>
            <a:xfrm>
              <a:off x="827850" y="210126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用户日志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CBD1C39-EBA5-4732-95CD-3A46553A2609}"/>
              </a:ext>
            </a:extLst>
          </p:cNvPr>
          <p:cNvGrpSpPr/>
          <p:nvPr/>
        </p:nvGrpSpPr>
        <p:grpSpPr>
          <a:xfrm>
            <a:off x="7994898" y="1834576"/>
            <a:ext cx="3277305" cy="3431905"/>
            <a:chOff x="695325" y="1834576"/>
            <a:chExt cx="3277305" cy="3431905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27E9A72A-59B8-4F36-97D4-45375CCF2682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4FB9821-7BB3-485A-A755-8E356401EE5C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2264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稍微大一些的服务一般都会保存一份与其同名的日志文件，里面记录着服务运行过程中各种事件的信息；每个服务程序都有自己独立的日志文件，且格式相差较大。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61F3928-8CDD-47C4-A1C5-4D0DE556741F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43EB759-E3E1-496C-A6A9-9E1E9D7CD113}"/>
                </a:ext>
              </a:extLst>
            </p:cNvPr>
            <p:cNvSpPr txBox="1"/>
            <p:nvPr/>
          </p:nvSpPr>
          <p:spPr>
            <a:xfrm>
              <a:off x="827850" y="210126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程序日志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464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journalctl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命令中的常用参数以及作用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B95A022-7373-4063-B374-DCEBD1D60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70345"/>
              </p:ext>
            </p:extLst>
          </p:nvPr>
        </p:nvGraphicFramePr>
        <p:xfrm>
          <a:off x="2112995" y="1585732"/>
          <a:ext cx="7966011" cy="4074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2586">
                  <a:extLst>
                    <a:ext uri="{9D8B030D-6E8A-4147-A177-3AD203B41FA5}">
                      <a16:colId xmlns:a16="http://schemas.microsoft.com/office/drawing/2014/main" val="3000612034"/>
                    </a:ext>
                  </a:extLst>
                </a:gridCol>
                <a:gridCol w="5853425">
                  <a:extLst>
                    <a:ext uri="{9D8B030D-6E8A-4147-A177-3AD203B41FA5}">
                      <a16:colId xmlns:a16="http://schemas.microsoft.com/office/drawing/2014/main" val="1090401792"/>
                    </a:ext>
                  </a:extLst>
                </a:gridCol>
              </a:tblGrid>
              <a:tr h="76684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04415976"/>
                  </a:ext>
                </a:extLst>
              </a:tr>
              <a:tr h="413431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-k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内核日志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977062784"/>
                  </a:ext>
                </a:extLst>
              </a:tr>
              <a:tr h="413431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-b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启动日志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53019309"/>
                  </a:ext>
                </a:extLst>
              </a:tr>
              <a:tr h="413431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-u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指定服务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165314734"/>
                  </a:ext>
                </a:extLst>
              </a:tr>
              <a:tr h="413431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-n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指定条数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033476515"/>
                  </a:ext>
                </a:extLst>
              </a:tr>
              <a:tr h="413431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-p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指定类型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770658379"/>
                  </a:ext>
                </a:extLst>
              </a:tr>
              <a:tr h="413431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-f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实时刷新（追踪日志）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01569211"/>
                  </a:ext>
                </a:extLst>
              </a:tr>
              <a:tr h="413431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--since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指定时间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332414652"/>
                  </a:ext>
                </a:extLst>
              </a:tr>
              <a:tr h="413431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--disk-usage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占用空间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53701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010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日志信息等级分类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22EAEF9-9DC4-472C-BE78-3D432C5ED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40112"/>
              </p:ext>
            </p:extLst>
          </p:nvPr>
        </p:nvGraphicFramePr>
        <p:xfrm>
          <a:off x="1887289" y="1527858"/>
          <a:ext cx="8417423" cy="41576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4425">
                  <a:extLst>
                    <a:ext uri="{9D8B030D-6E8A-4147-A177-3AD203B41FA5}">
                      <a16:colId xmlns:a16="http://schemas.microsoft.com/office/drawing/2014/main" val="2538972129"/>
                    </a:ext>
                  </a:extLst>
                </a:gridCol>
                <a:gridCol w="6472998">
                  <a:extLst>
                    <a:ext uri="{9D8B030D-6E8A-4147-A177-3AD203B41FA5}">
                      <a16:colId xmlns:a16="http://schemas.microsoft.com/office/drawing/2014/main" val="2237268732"/>
                    </a:ext>
                  </a:extLst>
                </a:gridCol>
              </a:tblGrid>
              <a:tr h="636607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日志等级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820090083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emerg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系统出现严重故障，比如内核崩溃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103774526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alert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应立即修复的故障，比如数据库损坏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283209733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crit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危险性较高的故障，比如硬盘损坏导致程序运行失败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842193494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危险性一般的故障，比如某个服务启动或运行失败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145041461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warning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警告信息，比如某个服务参数或功能出错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4244307815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notice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不严重的一般故障，只是需要抽空处理的情况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598641016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info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通用性消息，用于提示一些有用的信息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579207646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debug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调试程序所产生的信息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336949700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没有优先级，不进行日志记录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33629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967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5" y="318442"/>
            <a:ext cx="431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E494243-3D3D-470D-B986-3726777EA8D2}"/>
              </a:ext>
            </a:extLst>
          </p:cNvPr>
          <p:cNvSpPr txBox="1"/>
          <p:nvPr/>
        </p:nvSpPr>
        <p:spPr>
          <a:xfrm>
            <a:off x="1029783" y="1336048"/>
            <a:ext cx="10132434" cy="350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．在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系统中有多种方法可以配置网络参数，请列举几种。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答：配置网络参数可以使用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nmtui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nmcli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nm-connection-editor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命令或者直接编辑网络配置文件来实现对网络参数的修改。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．在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RHEL 8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系统中使用网络会话技术的目的是什么？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答：使用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nmcli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命令来管理网络会话的目的是为了快速切换网络参数，以便适应不同的工作场景。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．请简述网卡绑定技术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balaner-rr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模式的特点。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答：平时两块网卡均工作，且自动备援，无须交换机设备提供辅助支持。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．在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系统中，当通过修改其配置文件中的参数来配置服务程序时，若想要让新配置的参数生效，还需要执行什么操作？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答：需要重新启动相关的服务程序，或让服务程序重新加载配置文件，或重启系统。</a:t>
            </a:r>
          </a:p>
        </p:txBody>
      </p:sp>
    </p:spTree>
    <p:extLst>
      <p:ext uri="{BB962C8B-B14F-4D97-AF65-F5344CB8AC3E}">
        <p14:creationId xmlns:p14="http://schemas.microsoft.com/office/powerpoint/2010/main" val="1133854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5" y="318442"/>
            <a:ext cx="431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E494243-3D3D-470D-B986-3726777EA8D2}"/>
              </a:ext>
            </a:extLst>
          </p:cNvPr>
          <p:cNvSpPr txBox="1"/>
          <p:nvPr/>
        </p:nvSpPr>
        <p:spPr>
          <a:xfrm>
            <a:off x="1029783" y="1336048"/>
            <a:ext cx="10132434" cy="315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sshd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服务的密码验证与密钥验证方式，哪个更安全？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答：一般情况下，密钥验证方式更加安全。若用户有更高的安全需求，还可以再对密钥文件进行密码加密，从而实现双重加密。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 想要把本地文件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/root/out.txt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传送到地址为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192.168.10.20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的远程主机的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/home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目录下，且本地主机与远程主机均为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系统，最为简便的传送方式是什么？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答：执行命令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/root/out.txt root@192.168.10.20:/home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，并在进行密码验证后即可开始传送。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服务程序能够让用户实现远程控制的不间断会话，即便网络发生中断也不丢失对远程主机的会话控制。那么，当想要恢复一个名为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的会话窗口时，应该怎么做呢？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答：执行命令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tmux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attach -t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即可恢复这个会话窗口。</a:t>
            </a:r>
          </a:p>
        </p:txBody>
      </p:sp>
    </p:spTree>
    <p:extLst>
      <p:ext uri="{BB962C8B-B14F-4D97-AF65-F5344CB8AC3E}">
        <p14:creationId xmlns:p14="http://schemas.microsoft.com/office/powerpoint/2010/main" val="590907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949880" y="278266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祝同学们学习顺利，爱上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</a:p>
        </p:txBody>
      </p:sp>
    </p:spTree>
    <p:extLst>
      <p:ext uri="{BB962C8B-B14F-4D97-AF65-F5344CB8AC3E}">
        <p14:creationId xmlns:p14="http://schemas.microsoft.com/office/powerpoint/2010/main" val="74424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配置网络服务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05076" y="5624851"/>
            <a:ext cx="718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 Services Configuring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4210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配置网卡参数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图片 255" descr="说明: 第9章 使用ssh服务管理远程主机第9章 使用ssh服务管理远程主机">
            <a:extLst>
              <a:ext uri="{FF2B5EF4-FFF2-40B4-BE49-F238E27FC236}">
                <a16:creationId xmlns:a16="http://schemas.microsoft.com/office/drawing/2014/main" id="{D97C6D87-5F4B-4D6D-ADD8-A1884EC0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9" y="1904723"/>
            <a:ext cx="348615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255">
            <a:extLst>
              <a:ext uri="{FF2B5EF4-FFF2-40B4-BE49-F238E27FC236}">
                <a16:creationId xmlns:a16="http://schemas.microsoft.com/office/drawing/2014/main" id="{889EDF4F-69F9-42CF-9D23-F8631C0A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7123" y="1904723"/>
            <a:ext cx="3477632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55">
            <a:extLst>
              <a:ext uri="{FF2B5EF4-FFF2-40B4-BE49-F238E27FC236}">
                <a16:creationId xmlns:a16="http://schemas.microsoft.com/office/drawing/2014/main" id="{5C2ED199-5E4C-4EE7-B7FA-615C66CB4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3219" y="1904723"/>
            <a:ext cx="346617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6D377A5-8AF1-4A6F-91FD-082502051019}"/>
              </a:ext>
            </a:extLst>
          </p:cNvPr>
          <p:cNvSpPr/>
          <p:nvPr/>
        </p:nvSpPr>
        <p:spPr>
          <a:xfrm>
            <a:off x="4769899" y="4534708"/>
            <a:ext cx="2672080" cy="772214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a connection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并按下回车键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9AC8567-8175-470F-A2F9-84D7167C1244}"/>
              </a:ext>
            </a:extLst>
          </p:cNvPr>
          <p:cNvSpPr/>
          <p:nvPr/>
        </p:nvSpPr>
        <p:spPr>
          <a:xfrm>
            <a:off x="8531089" y="4534707"/>
            <a:ext cx="2650431" cy="7722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选中要配置的网卡名称，然后按下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4D7BD213-C7D5-40FE-BC73-C0C14A890CA6}"/>
              </a:ext>
            </a:extLst>
          </p:cNvPr>
          <p:cNvSpPr/>
          <p:nvPr/>
        </p:nvSpPr>
        <p:spPr>
          <a:xfrm>
            <a:off x="3915831" y="4774355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BCF9623-429B-4130-8D05-670CB666159D}"/>
              </a:ext>
            </a:extLst>
          </p:cNvPr>
          <p:cNvSpPr/>
          <p:nvPr/>
        </p:nvSpPr>
        <p:spPr>
          <a:xfrm>
            <a:off x="7588363" y="4774354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F899C61-118E-4590-A6A3-9FAF917CC4F6}"/>
              </a:ext>
            </a:extLst>
          </p:cNvPr>
          <p:cNvSpPr/>
          <p:nvPr/>
        </p:nvSpPr>
        <p:spPr>
          <a:xfrm>
            <a:off x="1019534" y="4534707"/>
            <a:ext cx="2672080" cy="772215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nmtui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命令运行网络配置工具</a:t>
            </a:r>
          </a:p>
        </p:txBody>
      </p:sp>
    </p:spTree>
    <p:extLst>
      <p:ext uri="{BB962C8B-B14F-4D97-AF65-F5344CB8AC3E}">
        <p14:creationId xmlns:p14="http://schemas.microsoft.com/office/powerpoint/2010/main" val="357380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配置网卡参数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图片 255">
            <a:extLst>
              <a:ext uri="{FF2B5EF4-FFF2-40B4-BE49-F238E27FC236}">
                <a16:creationId xmlns:a16="http://schemas.microsoft.com/office/drawing/2014/main" id="{D97C6D87-5F4B-4D6D-ADD8-A1884EC0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2499" y="1467401"/>
            <a:ext cx="348615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255">
            <a:extLst>
              <a:ext uri="{FF2B5EF4-FFF2-40B4-BE49-F238E27FC236}">
                <a16:creationId xmlns:a16="http://schemas.microsoft.com/office/drawing/2014/main" id="{889EDF4F-69F9-42CF-9D23-F8631C0A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7123" y="1472818"/>
            <a:ext cx="3477632" cy="235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55">
            <a:extLst>
              <a:ext uri="{FF2B5EF4-FFF2-40B4-BE49-F238E27FC236}">
                <a16:creationId xmlns:a16="http://schemas.microsoft.com/office/drawing/2014/main" id="{5C2ED199-5E4C-4EE7-B7FA-615C66CB4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3219" y="1472803"/>
            <a:ext cx="3466170" cy="235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6D377A5-8AF1-4A6F-91FD-082502051019}"/>
              </a:ext>
            </a:extLst>
          </p:cNvPr>
          <p:cNvSpPr/>
          <p:nvPr/>
        </p:nvSpPr>
        <p:spPr>
          <a:xfrm>
            <a:off x="4769899" y="4097386"/>
            <a:ext cx="2672080" cy="772214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9AC8567-8175-470F-A2F9-84D7167C1244}"/>
              </a:ext>
            </a:extLst>
          </p:cNvPr>
          <p:cNvSpPr/>
          <p:nvPr/>
        </p:nvSpPr>
        <p:spPr>
          <a:xfrm>
            <a:off x="8531089" y="4097385"/>
            <a:ext cx="2650431" cy="7722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地址和子网掩码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4D7BD213-C7D5-40FE-BC73-C0C14A890CA6}"/>
              </a:ext>
            </a:extLst>
          </p:cNvPr>
          <p:cNvSpPr/>
          <p:nvPr/>
        </p:nvSpPr>
        <p:spPr>
          <a:xfrm>
            <a:off x="3915831" y="4337033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BCF9623-429B-4130-8D05-670CB666159D}"/>
              </a:ext>
            </a:extLst>
          </p:cNvPr>
          <p:cNvSpPr/>
          <p:nvPr/>
        </p:nvSpPr>
        <p:spPr>
          <a:xfrm>
            <a:off x="7588363" y="4337032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F899C61-118E-4590-A6A3-9FAF917CC4F6}"/>
              </a:ext>
            </a:extLst>
          </p:cNvPr>
          <p:cNvSpPr/>
          <p:nvPr/>
        </p:nvSpPr>
        <p:spPr>
          <a:xfrm>
            <a:off x="1019534" y="4097385"/>
            <a:ext cx="2672080" cy="772215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把网卡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IPv4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的配置方式改成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Manual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（手动）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33CD61B-4693-44C5-9973-A56652CE25C9}"/>
              </a:ext>
            </a:extLst>
          </p:cNvPr>
          <p:cNvSpPr txBox="1"/>
          <p:nvPr/>
        </p:nvSpPr>
        <p:spPr>
          <a:xfrm>
            <a:off x="1982987" y="5287292"/>
            <a:ext cx="8226026" cy="102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kern="100" spc="1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注：</a:t>
            </a:r>
            <a:r>
              <a:rPr lang="zh-CN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书中所有的服务器主机</a:t>
            </a:r>
            <a:r>
              <a:rPr lang="en-US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地址均为</a:t>
            </a:r>
            <a:r>
              <a:rPr lang="en-US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192.168.10.10</a:t>
            </a:r>
            <a:r>
              <a:rPr lang="zh-CN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，而客户端主机均为</a:t>
            </a:r>
            <a:r>
              <a:rPr lang="en-US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192.168.10.20</a:t>
            </a:r>
            <a:r>
              <a:rPr lang="zh-CN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en-US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192.168.10.30</a:t>
            </a:r>
            <a:r>
              <a:rPr lang="zh-CN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。这样的好处就是，在后面部署</a:t>
            </a:r>
            <a:r>
              <a:rPr lang="en-US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zh-CN" sz="1600" kern="100" spc="2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服务的时候，不用每次都要考虑</a:t>
            </a:r>
            <a:r>
              <a:rPr lang="en-US" altLang="zh-CN" sz="1600" kern="100" spc="2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zh-CN" sz="1600" kern="100" spc="2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地址变化的问题，从而可以心无旁骛地关注配置细节。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415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配置网卡参数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图片 255">
            <a:extLst>
              <a:ext uri="{FF2B5EF4-FFF2-40B4-BE49-F238E27FC236}">
                <a16:creationId xmlns:a16="http://schemas.microsoft.com/office/drawing/2014/main" id="{D97C6D87-5F4B-4D6D-ADD8-A1884EC0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62394" y="1911495"/>
            <a:ext cx="3486150" cy="235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255">
            <a:extLst>
              <a:ext uri="{FF2B5EF4-FFF2-40B4-BE49-F238E27FC236}">
                <a16:creationId xmlns:a16="http://schemas.microsoft.com/office/drawing/2014/main" id="{889EDF4F-69F9-42CF-9D23-F8631C0A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17448" y="1904723"/>
            <a:ext cx="3476771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6D377A5-8AF1-4A6F-91FD-082502051019}"/>
              </a:ext>
            </a:extLst>
          </p:cNvPr>
          <p:cNvSpPr/>
          <p:nvPr/>
        </p:nvSpPr>
        <p:spPr>
          <a:xfrm>
            <a:off x="6419794" y="4534708"/>
            <a:ext cx="2672080" cy="772214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按钮结束配置工作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4D7BD213-C7D5-40FE-BC73-C0C14A890CA6}"/>
              </a:ext>
            </a:extLst>
          </p:cNvPr>
          <p:cNvSpPr/>
          <p:nvPr/>
        </p:nvSpPr>
        <p:spPr>
          <a:xfrm>
            <a:off x="5461356" y="4774355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F899C61-118E-4590-A6A3-9FAF917CC4F6}"/>
              </a:ext>
            </a:extLst>
          </p:cNvPr>
          <p:cNvSpPr/>
          <p:nvPr/>
        </p:nvSpPr>
        <p:spPr>
          <a:xfrm>
            <a:off x="2669429" y="4534707"/>
            <a:ext cx="2672080" cy="772215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按钮保存配置</a:t>
            </a:r>
          </a:p>
        </p:txBody>
      </p:sp>
    </p:spTree>
    <p:extLst>
      <p:ext uri="{BB962C8B-B14F-4D97-AF65-F5344CB8AC3E}">
        <p14:creationId xmlns:p14="http://schemas.microsoft.com/office/powerpoint/2010/main" val="4137486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创建网络会话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B5105D3E-2364-4B34-9355-4EC9E6942B5E}"/>
              </a:ext>
            </a:extLst>
          </p:cNvPr>
          <p:cNvSpPr txBox="1"/>
          <p:nvPr/>
        </p:nvSpPr>
        <p:spPr>
          <a:xfrm>
            <a:off x="1550504" y="1252005"/>
            <a:ext cx="8658509" cy="102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RHEL</a:t>
            </a:r>
            <a:r>
              <a:rPr lang="zh-CN" altLang="en-US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CentOS</a:t>
            </a:r>
            <a:r>
              <a:rPr lang="zh-CN" altLang="en-US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系统默认使用</a:t>
            </a:r>
            <a:r>
              <a:rPr lang="en-US" altLang="zh-CN" sz="1600" kern="100" spc="1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NetworkManager</a:t>
            </a:r>
            <a:r>
              <a:rPr lang="zh-CN" altLang="en-US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来提供网络服务，这是一种动态管理网络配置的守护进程，能够让网络设备保持连接状态。可以使用</a:t>
            </a:r>
            <a:r>
              <a:rPr lang="en-US" altLang="zh-CN" sz="1600" kern="100" spc="1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nmcli</a:t>
            </a:r>
            <a:r>
              <a:rPr lang="zh-CN" altLang="en-US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命令来管理</a:t>
            </a:r>
            <a:r>
              <a:rPr lang="en-US" altLang="zh-CN" sz="1600" kern="100" spc="1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NetworkManager</a:t>
            </a:r>
            <a:r>
              <a:rPr lang="zh-CN" altLang="en-US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服务程序。</a:t>
            </a:r>
            <a:r>
              <a:rPr lang="en-US" altLang="zh-CN" sz="1600" kern="100" spc="1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nmcli</a:t>
            </a:r>
            <a:r>
              <a:rPr lang="zh-CN" altLang="en-US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是一款基于命令行的网络配置工具，功能丰富，参数众多。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图片 263" descr="说明: 第9章 使用ssh服务管理远程主机第9章 使用ssh服务管理远程主机">
            <a:extLst>
              <a:ext uri="{FF2B5EF4-FFF2-40B4-BE49-F238E27FC236}">
                <a16:creationId xmlns:a16="http://schemas.microsoft.com/office/drawing/2014/main" id="{C196FC14-25A3-43CB-B9DE-0F7520803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077" y="2550768"/>
            <a:ext cx="3331845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E068E5BD-1795-4B68-AC72-64E215B2ED87}"/>
              </a:ext>
            </a:extLst>
          </p:cNvPr>
          <p:cNvSpPr txBox="1"/>
          <p:nvPr/>
        </p:nvSpPr>
        <p:spPr>
          <a:xfrm>
            <a:off x="4430076" y="6124059"/>
            <a:ext cx="3331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设置虚拟机网卡的模式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8005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592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绑定两块网卡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0FEC199-E9A5-405B-976F-D1C58A90B9C1}"/>
              </a:ext>
            </a:extLst>
          </p:cNvPr>
          <p:cNvSpPr txBox="1"/>
          <p:nvPr/>
        </p:nvSpPr>
        <p:spPr>
          <a:xfrm>
            <a:off x="1550504" y="1252005"/>
            <a:ext cx="8658509" cy="102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一般来讲，生产环境必须提供</a:t>
            </a:r>
            <a:r>
              <a:rPr lang="en-US" altLang="zh-CN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7×24</a:t>
            </a:r>
            <a:r>
              <a:rPr lang="zh-CN" altLang="en-US" sz="1600" kern="100" spc="1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小时的网络传输服务。借助于网卡绑定技术，不仅能够提高网络传输速度，更重要的是，还可以确保在其中一块网卡出现故障时，依然可以正常提供网络服务。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762328C-0325-4A05-AE9B-613F64EF0FCC}"/>
              </a:ext>
            </a:extLst>
          </p:cNvPr>
          <p:cNvGrpSpPr/>
          <p:nvPr/>
        </p:nvGrpSpPr>
        <p:grpSpPr>
          <a:xfrm>
            <a:off x="1078354" y="2608470"/>
            <a:ext cx="10035293" cy="3680113"/>
            <a:chOff x="1196802" y="2608470"/>
            <a:chExt cx="10035293" cy="368011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139E477-63C4-494D-A865-8BB46852BE86}"/>
                </a:ext>
              </a:extLst>
            </p:cNvPr>
            <p:cNvGrpSpPr/>
            <p:nvPr/>
          </p:nvGrpSpPr>
          <p:grpSpPr>
            <a:xfrm>
              <a:off x="1196802" y="2608470"/>
              <a:ext cx="3885941" cy="3403114"/>
              <a:chOff x="1276315" y="2608470"/>
              <a:chExt cx="3885941" cy="3403114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F27B647-1915-4028-93B8-3F86A74C1BD1}"/>
                  </a:ext>
                </a:extLst>
              </p:cNvPr>
              <p:cNvSpPr txBox="1"/>
              <p:nvPr/>
            </p:nvSpPr>
            <p:spPr>
              <a:xfrm>
                <a:off x="1472420" y="5642252"/>
                <a:ext cx="3493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在虚拟机中再添加一块网卡设备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79384A6D-FAD0-49C6-BA25-94D8D284BA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6315" y="2608470"/>
                <a:ext cx="3885941" cy="269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3DB0227-5553-427A-8850-497F8E26B7E7}"/>
                </a:ext>
              </a:extLst>
            </p:cNvPr>
            <p:cNvGrpSpPr/>
            <p:nvPr/>
          </p:nvGrpSpPr>
          <p:grpSpPr>
            <a:xfrm>
              <a:off x="5201382" y="2608470"/>
              <a:ext cx="3260422" cy="3680113"/>
              <a:chOff x="5399535" y="2608470"/>
              <a:chExt cx="3260422" cy="3680113"/>
            </a:xfrm>
          </p:grpSpPr>
          <p:pic>
            <p:nvPicPr>
              <p:cNvPr id="3075" name="Picture 3">
                <a:extLst>
                  <a:ext uri="{FF2B5EF4-FFF2-40B4-BE49-F238E27FC236}">
                    <a16:creationId xmlns:a16="http://schemas.microsoft.com/office/drawing/2014/main" id="{5B954286-58A9-4C43-8D1F-406D68D6C0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2121" y="2608470"/>
                <a:ext cx="2635250" cy="269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2660F04-F30B-42B3-86FE-6CD2E0AD9B66}"/>
                  </a:ext>
                </a:extLst>
              </p:cNvPr>
              <p:cNvSpPr txBox="1"/>
              <p:nvPr/>
            </p:nvSpPr>
            <p:spPr>
              <a:xfrm>
                <a:off x="5399535" y="5642252"/>
                <a:ext cx="326042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确保两块网卡处在同一个网络连接中（即网卡模式相同）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DAC117E-83F6-480B-BD2A-D4A5722025BC}"/>
                </a:ext>
              </a:extLst>
            </p:cNvPr>
            <p:cNvGrpSpPr/>
            <p:nvPr/>
          </p:nvGrpSpPr>
          <p:grpSpPr>
            <a:xfrm>
              <a:off x="8580444" y="3392327"/>
              <a:ext cx="2651651" cy="2619257"/>
              <a:chOff x="8659957" y="3392327"/>
              <a:chExt cx="2651651" cy="2619257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E2A399D2-F057-471F-9BA2-9CDEF0D955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9957" y="3392327"/>
                <a:ext cx="2651651" cy="1131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0A03780-E795-4D68-ABEF-05A9A444ACB8}"/>
                  </a:ext>
                </a:extLst>
              </p:cNvPr>
              <p:cNvSpPr txBox="1"/>
              <p:nvPr/>
            </p:nvSpPr>
            <p:spPr>
              <a:xfrm>
                <a:off x="8659957" y="5642252"/>
                <a:ext cx="26516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网卡绑定信息示意图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36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4386</TotalTime>
  <Words>2228</Words>
  <Application>Microsoft Office PowerPoint</Application>
  <PresentationFormat>宽屏</PresentationFormat>
  <Paragraphs>333</Paragraphs>
  <Slides>36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等线</vt:lpstr>
      <vt:lpstr>思源黑体 CN Bold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郭 荣</cp:lastModifiedBy>
  <cp:revision>823</cp:revision>
  <dcterms:created xsi:type="dcterms:W3CDTF">2015-03-26T07:55:48Z</dcterms:created>
  <dcterms:modified xsi:type="dcterms:W3CDTF">2021-09-13T07:36:32Z</dcterms:modified>
  <cp:category>PPTS</cp:category>
</cp:coreProperties>
</file>